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2" r:id="rId3"/>
    <p:sldId id="262" r:id="rId4"/>
    <p:sldId id="263" r:id="rId5"/>
    <p:sldId id="268" r:id="rId6"/>
    <p:sldId id="264" r:id="rId7"/>
    <p:sldId id="267" r:id="rId8"/>
    <p:sldId id="266" r:id="rId9"/>
    <p:sldId id="259" r:id="rId10"/>
    <p:sldId id="272" r:id="rId11"/>
    <p:sldId id="273" r:id="rId12"/>
    <p:sldId id="279" r:id="rId13"/>
    <p:sldId id="276" r:id="rId14"/>
    <p:sldId id="281" r:id="rId15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E047D22-2B72-4BF5-BA0E-373BD99C3E39}" type="datetimeFigureOut">
              <a:rPr lang="nb-NO"/>
              <a:pPr>
                <a:defRPr/>
              </a:pPr>
              <a:t>08.02.2012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6BFE86B-446B-40FF-9266-1F17E20C362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Helvetica" pitchFamily="34" charset="0"/>
              </a:rPr>
              <a:t>KS Omstilling og konkurranse</a:t>
            </a:r>
          </a:p>
        </p:txBody>
      </p:sp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FFF093-2749-4D99-8C70-123D74496500}" type="slidenum">
              <a:rPr lang="en-US">
                <a:latin typeface="Helvetic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latin typeface="Helvetica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b-NO" noProof="1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b-NO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b-NO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b-NO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b-NO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39A83-9AC4-4797-AA78-377BC10EE9AB}" type="datetimeFigureOut">
              <a:rPr lang="nb-NO"/>
              <a:pPr>
                <a:defRPr/>
              </a:pPr>
              <a:t>08.02.2012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C1EBF-5971-4BB6-AF47-0C820C0C02D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BE759-A7A0-496B-89A3-F96C50211F8B}" type="datetimeFigureOut">
              <a:rPr lang="nb-NO"/>
              <a:pPr>
                <a:defRPr/>
              </a:pPr>
              <a:t>08.02.2012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7F7CD-A0EC-40A6-ABE5-3C949E243F7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7792A-C34F-4529-8B10-19BD776D020E}" type="datetimeFigureOut">
              <a:rPr lang="nb-NO"/>
              <a:pPr>
                <a:defRPr/>
              </a:pPr>
              <a:t>08.02.2012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11634-9915-4DBE-929C-43BEC79E130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822BD-723A-4AF4-9449-0DE4B21884B6}" type="datetimeFigureOut">
              <a:rPr lang="nb-NO"/>
              <a:pPr>
                <a:defRPr/>
              </a:pPr>
              <a:t>08.02.2012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73F2A-F06E-425A-BBB2-FE670CBD3F7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D977C-5967-46BB-8382-ACA5BB40EC94}" type="datetimeFigureOut">
              <a:rPr lang="nb-NO"/>
              <a:pPr>
                <a:defRPr/>
              </a:pPr>
              <a:t>08.02.2012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D6384-DA83-40AF-879F-0F50C4DA3E9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8C0D6-EF51-4ED6-B1E1-79706D2E8C80}" type="datetimeFigureOut">
              <a:rPr lang="nb-NO"/>
              <a:pPr>
                <a:defRPr/>
              </a:pPr>
              <a:t>08.02.2012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D5372-F6F9-4311-9ED8-C2ED9464836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BBEDE-258A-4C85-877F-A033D18FBB6C}" type="datetimeFigureOut">
              <a:rPr lang="nb-NO"/>
              <a:pPr>
                <a:defRPr/>
              </a:pPr>
              <a:t>08.02.2012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5D559-78CE-4B32-9D73-F55744D7894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DF8B1-2626-41E9-AAE7-484EFF0EE87B}" type="datetimeFigureOut">
              <a:rPr lang="nb-NO"/>
              <a:pPr>
                <a:defRPr/>
              </a:pPr>
              <a:t>08.02.2012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2D16A-0454-4C8B-BA78-5A95E234E44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23D45-5692-4F1F-B326-124780FB063F}" type="datetimeFigureOut">
              <a:rPr lang="nb-NO"/>
              <a:pPr>
                <a:defRPr/>
              </a:pPr>
              <a:t>08.02.2012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AD2FB-C703-4817-98AE-33C1B58DA09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61CBB-47D9-43B4-AFDE-9CC8AE702F0B}" type="datetimeFigureOut">
              <a:rPr lang="nb-NO"/>
              <a:pPr>
                <a:defRPr/>
              </a:pPr>
              <a:t>08.02.2012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FA486-2977-4646-89C4-EF669800A96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C5FF5-CC21-41CA-8801-420DFA3E1A0F}" type="datetimeFigureOut">
              <a:rPr lang="nb-NO"/>
              <a:pPr>
                <a:defRPr/>
              </a:pPr>
              <a:t>08.02.2012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2AB2B-9732-4112-877F-1830BE3BE9A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B7CE5B-381A-4A4E-AC5B-01961674BD44}" type="datetimeFigureOut">
              <a:rPr lang="nb-NO"/>
              <a:pPr>
                <a:defRPr/>
              </a:pPr>
              <a:t>08.02.2012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4A04CA-E761-466C-AB41-CE04BC2C667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smtClean="0"/>
              <a:t>Første kveld folkevalgtopplæring 2012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dirty="0" smtClean="0"/>
              <a:t>Bydelspolitikere</a:t>
            </a:r>
            <a:endParaRPr lang="nb-N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smtClean="0"/>
              <a:t>De mange hattene 1</a:t>
            </a:r>
            <a:endParaRPr lang="nb-NO" smtClean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dirty="0" smtClean="0"/>
              <a:t> </a:t>
            </a:r>
            <a:endParaRPr lang="nb-NO" sz="44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sz="8000" u="sng" dirty="0" smtClean="0"/>
              <a:t>Eier</a:t>
            </a:r>
            <a:r>
              <a:rPr lang="nb-NO" sz="8000" dirty="0" smtClean="0"/>
              <a:t>; forvaltning av bydelens verdier.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8000" dirty="0" smtClean="0"/>
              <a:t> 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sz="8000" u="sng" dirty="0" smtClean="0"/>
              <a:t>Oppnevnt representant</a:t>
            </a:r>
            <a:r>
              <a:rPr lang="nb-NO" sz="8000" dirty="0" smtClean="0"/>
              <a:t>; Oppnevnt i styrende organ på vegne av bydelsutvalget. Bydelsutvalget kan utforme kjøreregler for representantene (pålegg).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8000" dirty="0" smtClean="0"/>
              <a:t> 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sz="8000" u="sng" dirty="0" smtClean="0"/>
              <a:t>Teamspiller/partner</a:t>
            </a:r>
            <a:r>
              <a:rPr lang="nb-NO" sz="8000" dirty="0" smtClean="0"/>
              <a:t>; Samarbeid folkevalgte imellom og samarbeid mellom folkevalgte og administrasjon. Respekt partene imellom, lojalitet til beslutninger.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8000" dirty="0" smtClean="0"/>
              <a:t> 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sz="8000" u="sng" dirty="0" smtClean="0"/>
              <a:t>Bestiller</a:t>
            </a:r>
            <a:r>
              <a:rPr lang="nb-NO" sz="8000" dirty="0" smtClean="0"/>
              <a:t>; på bakgrunn av ønsker/krav/henvendelser fra innbyggerne bestiller de folkevalgte oppgaver som administrasjonen utfører. (obs: </a:t>
            </a:r>
            <a:r>
              <a:rPr lang="nb-NO" sz="8000" dirty="0" err="1" smtClean="0"/>
              <a:t>bestiller-utfører</a:t>
            </a:r>
            <a:r>
              <a:rPr lang="nb-NO" sz="8000" dirty="0" smtClean="0"/>
              <a:t> internt i administrasjonen er en annen rolle i administrasjonen).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8000" dirty="0" smtClean="0"/>
              <a:t> 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sz="8000" u="sng" dirty="0" smtClean="0"/>
              <a:t>Samfunnsutvikler</a:t>
            </a:r>
            <a:r>
              <a:rPr lang="nb-NO" sz="8000" dirty="0" smtClean="0"/>
              <a:t>; utforming av lokalsamfunnet, innhenting av ønsker og informasjon blant befolkningen, prioritering av satsingsområder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9600" dirty="0" smtClean="0"/>
              <a:t> 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4900" dirty="0" smtClean="0"/>
              <a:t> 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smtClean="0"/>
              <a:t>De mange hattene 2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 rtlCol="0">
            <a:normAutofit fontScale="25000" lnSpcReduction="20000"/>
          </a:bodyPr>
          <a:lstStyle/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b-NO" sz="49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b-NO" sz="74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7400" dirty="0" smtClean="0"/>
              <a:t>_   </a:t>
            </a:r>
            <a:r>
              <a:rPr lang="nb-NO" sz="7400" u="sng" dirty="0" smtClean="0"/>
              <a:t>Lederrollen;</a:t>
            </a:r>
            <a:r>
              <a:rPr lang="nb-NO" sz="7400" dirty="0" smtClean="0"/>
              <a:t> samfunnsborger og rollemodell for innbyggerne.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7400" dirty="0" smtClean="0"/>
              <a:t> 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sz="7400" u="sng" dirty="0" smtClean="0"/>
              <a:t>Arenabygger</a:t>
            </a:r>
            <a:r>
              <a:rPr lang="nb-NO" sz="7400" dirty="0" smtClean="0"/>
              <a:t>; skape arenaer for diskusjon og dialog med innbyggerne.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7400" dirty="0" smtClean="0"/>
              <a:t> 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sz="7400" u="sng" dirty="0" smtClean="0"/>
              <a:t>Dialogskaper</a:t>
            </a:r>
            <a:r>
              <a:rPr lang="nb-NO" sz="7400" dirty="0" smtClean="0"/>
              <a:t>; evne til å skape dialog og samhandling, debattant.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7400" dirty="0" smtClean="0"/>
              <a:t> 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sz="7400" u="sng" dirty="0" smtClean="0"/>
              <a:t>Informant</a:t>
            </a:r>
            <a:r>
              <a:rPr lang="nb-NO" sz="7400" dirty="0" smtClean="0"/>
              <a:t>; Informasjon til velgerne, eget parti, allmennheten, budbringer.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7400" dirty="0" smtClean="0"/>
              <a:t> 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sz="7400" u="sng" dirty="0" smtClean="0"/>
              <a:t>Vanlig ombud</a:t>
            </a:r>
            <a:r>
              <a:rPr lang="nb-NO" sz="7400" dirty="0" smtClean="0"/>
              <a:t>; budbringer for innbyggerne som tar opp enkeltsaker med den folkevalgte.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7400" dirty="0" smtClean="0"/>
              <a:t> 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nb-NO" sz="7400" u="sng" dirty="0" smtClean="0"/>
              <a:t>Kontroller</a:t>
            </a:r>
            <a:r>
              <a:rPr lang="nb-NO" sz="7400" dirty="0" smtClean="0"/>
              <a:t>, kontroll av de tiltak BU vedtar og administrasjonen setter i gang – virker tiltaket etter sin hensikt? Er det mange klager på tjenesten? Befaring/besøk på tjenestestedene.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7400" dirty="0" smtClean="0"/>
              <a:t> </a:t>
            </a:r>
            <a:endParaRPr lang="nb-NO" sz="7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4176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b-NO" dirty="0" smtClean="0"/>
              <a:t>Bydelens oppgaver og myndighetsutøvelse er knyttet til følgende  lover: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Kommunale helse og omsorgstjenester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Lov om folkehelse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Sosiale tjenester i arbeids og velferdsforvaltning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Pasientrettigheter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Barnevernstjenester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Strålevern og bruk av stråling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Smittsomme sykdommer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Tobakkskader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Barnehager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dirty="0" smtClean="0"/>
              <a:t>Introduksjon av nyankomne innvandrere</a:t>
            </a:r>
            <a:endParaRPr lang="nb-NO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tel 1"/>
          <p:cNvSpPr>
            <a:spLocks noGrp="1"/>
          </p:cNvSpPr>
          <p:nvPr>
            <p:ph type="title"/>
          </p:nvPr>
        </p:nvSpPr>
        <p:spPr>
          <a:xfrm>
            <a:off x="457200" y="-242888"/>
            <a:ext cx="8229600" cy="1660526"/>
          </a:xfrm>
        </p:spPr>
        <p:txBody>
          <a:bodyPr/>
          <a:lstStyle/>
          <a:p>
            <a:r>
              <a:rPr lang="nb-NO" sz="3200" b="1" smtClean="0"/>
              <a:t>Bydelsreglementet § 3-2</a:t>
            </a:r>
            <a:br>
              <a:rPr lang="nb-NO" sz="3200" b="1" smtClean="0"/>
            </a:br>
            <a:r>
              <a:rPr lang="nb-NO" sz="3200" b="1" smtClean="0"/>
              <a:t>Bydelens oppgaver og myndighet</a:t>
            </a:r>
          </a:p>
        </p:txBody>
      </p:sp>
      <p:sp>
        <p:nvSpPr>
          <p:cNvPr id="31746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mtClean="0"/>
              <a:t>Andre lover som pålegger kommunen oppgaver, hvor bydelen er delegert myndighet</a:t>
            </a:r>
          </a:p>
          <a:p>
            <a:r>
              <a:rPr lang="nb-NO" smtClean="0"/>
              <a:t>Kommunale forskrifter der bystyret har delegert myndighet til bydelen. (eks TT-kjøring)</a:t>
            </a:r>
          </a:p>
          <a:p>
            <a:r>
              <a:rPr lang="nb-NO" smtClean="0"/>
              <a:t>Kommunale oppgaver vedtatt av bystyret og hvor bydelen er tillagt ansvar. (eks parker og salgstillatelser)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Gruppediskusjon</a:t>
            </a:r>
          </a:p>
        </p:txBody>
      </p:sp>
      <p:sp>
        <p:nvSpPr>
          <p:cNvPr id="32770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mtClean="0"/>
              <a:t>Drøft i gruppa hvem i bydelen som har ansvaret for at de enkelte lover/regler blir fulgt.</a:t>
            </a:r>
          </a:p>
          <a:p>
            <a:r>
              <a:rPr lang="nb-NO" smtClean="0"/>
              <a:t>Er noen lover og regler viktigere enn andre?</a:t>
            </a:r>
          </a:p>
          <a:p>
            <a:r>
              <a:rPr lang="nb-NO" smtClean="0"/>
              <a:t>Hvor godt bør den enkelte BU politiker kjenne regelverket og hvilke plikter mener du påligger den enkelte folkevalgte?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Oppgave 1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nb-NO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nb-NO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nb-NO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dirty="0" smtClean="0"/>
              <a:t>                   15 minutter individuelt,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dirty="0" smtClean="0"/>
              <a:t>                    deretter presentasjon.</a:t>
            </a:r>
            <a:endParaRPr lang="nb-N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Plassholder for bunntekst 3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8077200" y="1752600"/>
            <a:ext cx="1371600" cy="45720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endParaRPr lang="nb-NO" sz="900" smtClean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7543800" cy="1143000"/>
          </a:xfrm>
        </p:spPr>
        <p:txBody>
          <a:bodyPr/>
          <a:lstStyle/>
          <a:p>
            <a:r>
              <a:rPr lang="nb-NO" sz="3600" smtClean="0"/>
              <a:t>Hva går jeg til?</a:t>
            </a:r>
            <a:endParaRPr lang="nb-NO" sz="3600" noProof="1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5761038" cy="4824412"/>
          </a:xfrm>
        </p:spPr>
        <p:txBody>
          <a:bodyPr rtlCol="0"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b-NO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2800" dirty="0" smtClean="0"/>
              <a:t>    Det politiske oppdraget jeg har påtatt meg, hva innebærer det?  Må jeg møte hver gang?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800" dirty="0" smtClean="0"/>
              <a:t>Begrensningene: Bare Helse og Sosial. Hva kan jeg utrette?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800" dirty="0" smtClean="0"/>
              <a:t>BU: «All makt i denne sal» ? Rammer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800" dirty="0" smtClean="0"/>
              <a:t>Det politiske lederskapet: De ulike roller som folkevalgt?</a:t>
            </a:r>
            <a:endParaRPr lang="nb-NO" sz="2800" noProof="1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800" noProof="1" smtClean="0"/>
              <a:t>Samspillet politikk og administrasjon</a:t>
            </a:r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61038" y="4508500"/>
            <a:ext cx="21082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575550" cy="1143000"/>
          </a:xfrm>
        </p:spPr>
        <p:txBody>
          <a:bodyPr/>
          <a:lstStyle/>
          <a:p>
            <a:r>
              <a:rPr lang="nb-NO" b="1" smtClean="0"/>
              <a:t>Hva er egentlig bydelspolitikk?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>
          <a:xfrm>
            <a:off x="2000250" y="1700213"/>
            <a:ext cx="6351588" cy="45720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400" dirty="0" smtClean="0"/>
              <a:t>Ta stilling til bydelsdirektørens forslag?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400" dirty="0" smtClean="0"/>
              <a:t>Holde orden på administrasjonen?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400" dirty="0" smtClean="0"/>
              <a:t>Gjennomføre nasjonale  og kommunale føringer?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400" dirty="0" smtClean="0"/>
              <a:t>Drive sentralt bestemt partipolitikk?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400" dirty="0" smtClean="0"/>
              <a:t>Gjøre det folket vil at jeg skal gjøre?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400" dirty="0" smtClean="0"/>
              <a:t>Drive tjenesteproduksjon/tjenesteyting?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400" dirty="0" smtClean="0"/>
              <a:t>Utvikle lokalsamfunnet?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400" dirty="0" smtClean="0"/>
              <a:t>Delta i prosesser?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400" dirty="0" smtClean="0"/>
              <a:t>Skape og vedlikeholde nettverk?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400" dirty="0" smtClean="0"/>
              <a:t>Utøve lokalpolitisk skjønn?</a:t>
            </a:r>
          </a:p>
        </p:txBody>
      </p:sp>
      <p:pic>
        <p:nvPicPr>
          <p:cNvPr id="18435" name="Picture 4" descr="Særlo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92600"/>
            <a:ext cx="2081213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7543800" cy="1143000"/>
          </a:xfrm>
        </p:spPr>
        <p:txBody>
          <a:bodyPr/>
          <a:lstStyle/>
          <a:p>
            <a:r>
              <a:rPr lang="nb-NO" b="1" smtClean="0"/>
              <a:t>Tre roller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>
          <a:xfrm>
            <a:off x="3357563" y="2286000"/>
            <a:ext cx="6346825" cy="2743200"/>
          </a:xfrm>
        </p:spPr>
        <p:txBody>
          <a:bodyPr/>
          <a:lstStyle/>
          <a:p>
            <a:r>
              <a:rPr lang="nb-NO" sz="4800" smtClean="0"/>
              <a:t>Lederrollen</a:t>
            </a:r>
          </a:p>
          <a:p>
            <a:r>
              <a:rPr lang="nb-NO" sz="4800" smtClean="0"/>
              <a:t>Ombudsrollen</a:t>
            </a:r>
          </a:p>
          <a:p>
            <a:r>
              <a:rPr lang="nb-NO" sz="4800" smtClean="0"/>
              <a:t>Styringsrollen</a:t>
            </a:r>
          </a:p>
        </p:txBody>
      </p:sp>
      <p:pic>
        <p:nvPicPr>
          <p:cNvPr id="19459" name="Bilde 5" descr="roller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1557338"/>
            <a:ext cx="2879725" cy="495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7543800" cy="1143000"/>
          </a:xfrm>
        </p:spPr>
        <p:txBody>
          <a:bodyPr/>
          <a:lstStyle/>
          <a:p>
            <a:r>
              <a:rPr lang="nb-NO" b="1" smtClean="0"/>
              <a:t>Politikernes ulike roller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051050" y="1484313"/>
            <a:ext cx="5545138" cy="5013325"/>
          </a:xfrm>
        </p:spPr>
        <p:txBody>
          <a:bodyPr/>
          <a:lstStyle/>
          <a:p>
            <a:r>
              <a:rPr lang="nb-NO" sz="2400" smtClean="0"/>
              <a:t>Strategisk tenkende </a:t>
            </a:r>
            <a:r>
              <a:rPr lang="nb-NO" sz="2400" b="1" i="1" smtClean="0"/>
              <a:t>vs</a:t>
            </a:r>
            <a:r>
              <a:rPr lang="nb-NO" sz="2400" smtClean="0"/>
              <a:t> engasjement i enkeltsaker</a:t>
            </a:r>
          </a:p>
          <a:p>
            <a:r>
              <a:rPr lang="nb-NO" sz="2400" smtClean="0"/>
              <a:t>Politiske leder og beslutningstagere </a:t>
            </a:r>
            <a:r>
              <a:rPr lang="nb-NO" sz="2400" b="1" i="1" smtClean="0"/>
              <a:t>vs</a:t>
            </a:r>
            <a:r>
              <a:rPr lang="nb-NO" sz="2400" smtClean="0"/>
              <a:t> rollen som ombud og enkeltpersonenes talsmann</a:t>
            </a:r>
          </a:p>
          <a:p>
            <a:r>
              <a:rPr lang="nb-NO" sz="2400" smtClean="0"/>
              <a:t>Driftsfokus </a:t>
            </a:r>
            <a:r>
              <a:rPr lang="nb-NO" sz="2400" b="1" i="1" smtClean="0"/>
              <a:t>vs </a:t>
            </a:r>
            <a:r>
              <a:rPr lang="nb-NO" sz="2400" smtClean="0"/>
              <a:t>utviklingsfokus</a:t>
            </a:r>
          </a:p>
        </p:txBody>
      </p:sp>
      <p:pic>
        <p:nvPicPr>
          <p:cNvPr id="21507" name="Picture 5" descr="innhabil2_0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068638"/>
            <a:ext cx="2124075" cy="378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Grupperefleksjon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7543800" cy="5111750"/>
          </a:xfrm>
        </p:spPr>
        <p:txBody>
          <a:bodyPr/>
          <a:lstStyle/>
          <a:p>
            <a:r>
              <a:rPr lang="nb-NO" sz="3600" smtClean="0"/>
              <a:t>Lederrollen, ombudsrollen og styringsrollen er ulike, men alle viktige elementer i rollen til den folkevalgte. </a:t>
            </a:r>
          </a:p>
          <a:p>
            <a:pPr lvl="1"/>
            <a:r>
              <a:rPr lang="nb-NO" sz="3600" smtClean="0"/>
              <a:t>Hvilke av disse rollene er du mest opptatt av?</a:t>
            </a:r>
          </a:p>
          <a:p>
            <a:pPr lvl="1"/>
            <a:r>
              <a:rPr lang="nb-NO" sz="3600" smtClean="0"/>
              <a:t>Hvilke forventninger har du til deg selv i forhold til disse rollene?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Hvem er du som folkevalgt?</a:t>
            </a:r>
          </a:p>
        </p:txBody>
      </p:sp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250825" y="2420938"/>
            <a:ext cx="24479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b="1">
                <a:latin typeface="Verdana" pitchFamily="34" charset="0"/>
              </a:rPr>
              <a:t>Ideolog</a:t>
            </a: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3203575" y="2492375"/>
            <a:ext cx="144145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>
                <a:latin typeface="Batang"/>
              </a:rPr>
              <a:t>Forhandler</a:t>
            </a: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4932363" y="2492375"/>
            <a:ext cx="11525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>
                <a:latin typeface="Arial Black" pitchFamily="34" charset="0"/>
              </a:rPr>
              <a:t>Idealist</a:t>
            </a:r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468313" y="4076700"/>
            <a:ext cx="1727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>
                <a:latin typeface="Bookman Old Style" pitchFamily="18" charset="0"/>
              </a:rPr>
              <a:t>Revolusjonær</a:t>
            </a:r>
          </a:p>
        </p:txBody>
      </p:sp>
      <p:sp>
        <p:nvSpPr>
          <p:cNvPr id="25606" name="Text Box 8"/>
          <p:cNvSpPr txBox="1">
            <a:spLocks noChangeArrowheads="1"/>
          </p:cNvSpPr>
          <p:nvPr/>
        </p:nvSpPr>
        <p:spPr bwMode="auto">
          <a:xfrm>
            <a:off x="827088" y="3284538"/>
            <a:ext cx="1944687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>
                <a:latin typeface="Comic Sans MS" pitchFamily="66" charset="0"/>
              </a:rPr>
              <a:t>Analytiker</a:t>
            </a:r>
          </a:p>
        </p:txBody>
      </p:sp>
      <p:sp>
        <p:nvSpPr>
          <p:cNvPr id="25607" name="Text Box 9"/>
          <p:cNvSpPr txBox="1">
            <a:spLocks noChangeArrowheads="1"/>
          </p:cNvSpPr>
          <p:nvPr/>
        </p:nvSpPr>
        <p:spPr bwMode="auto">
          <a:xfrm>
            <a:off x="5795963" y="3500438"/>
            <a:ext cx="2376487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>
                <a:latin typeface="Impact" pitchFamily="34" charset="0"/>
              </a:rPr>
              <a:t>Folkets representant</a:t>
            </a:r>
          </a:p>
        </p:txBody>
      </p:sp>
      <p:sp>
        <p:nvSpPr>
          <p:cNvPr id="25608" name="Text Box 10"/>
          <p:cNvSpPr txBox="1">
            <a:spLocks noChangeArrowheads="1"/>
          </p:cNvSpPr>
          <p:nvPr/>
        </p:nvSpPr>
        <p:spPr bwMode="auto">
          <a:xfrm>
            <a:off x="6372225" y="2565400"/>
            <a:ext cx="1655763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/>
              <a:t>Generalist</a:t>
            </a:r>
          </a:p>
        </p:txBody>
      </p:sp>
      <p:sp>
        <p:nvSpPr>
          <p:cNvPr id="25609" name="Text Box 11"/>
          <p:cNvSpPr txBox="1">
            <a:spLocks noChangeArrowheads="1"/>
          </p:cNvSpPr>
          <p:nvPr/>
        </p:nvSpPr>
        <p:spPr bwMode="auto">
          <a:xfrm>
            <a:off x="468313" y="4797425"/>
            <a:ext cx="1871662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>
                <a:latin typeface="Georgia" pitchFamily="18" charset="0"/>
              </a:rPr>
              <a:t>Utvikler</a:t>
            </a:r>
          </a:p>
        </p:txBody>
      </p:sp>
      <p:sp>
        <p:nvSpPr>
          <p:cNvPr id="25610" name="Text Box 12"/>
          <p:cNvSpPr txBox="1">
            <a:spLocks noChangeArrowheads="1"/>
          </p:cNvSpPr>
          <p:nvPr/>
        </p:nvSpPr>
        <p:spPr bwMode="auto">
          <a:xfrm>
            <a:off x="500063" y="5572125"/>
            <a:ext cx="151288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>
                <a:latin typeface="Lucida Console" pitchFamily="49" charset="0"/>
              </a:rPr>
              <a:t>Ansvarlig</a:t>
            </a:r>
          </a:p>
        </p:txBody>
      </p:sp>
      <p:sp>
        <p:nvSpPr>
          <p:cNvPr id="25611" name="Text Box 14"/>
          <p:cNvSpPr txBox="1">
            <a:spLocks noChangeArrowheads="1"/>
          </p:cNvSpPr>
          <p:nvPr/>
        </p:nvSpPr>
        <p:spPr bwMode="auto">
          <a:xfrm>
            <a:off x="6443663" y="5805488"/>
            <a:ext cx="15843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/>
              <a:t>Retoriker</a:t>
            </a:r>
          </a:p>
        </p:txBody>
      </p:sp>
      <p:sp>
        <p:nvSpPr>
          <p:cNvPr id="25612" name="Text Box 15"/>
          <p:cNvSpPr txBox="1">
            <a:spLocks noChangeArrowheads="1"/>
          </p:cNvSpPr>
          <p:nvPr/>
        </p:nvSpPr>
        <p:spPr bwMode="auto">
          <a:xfrm>
            <a:off x="6084888" y="4365625"/>
            <a:ext cx="1871662" cy="3762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b="1">
                <a:latin typeface="Verdana" pitchFamily="34" charset="0"/>
              </a:rPr>
              <a:t>Arbeidsgiver</a:t>
            </a:r>
          </a:p>
        </p:txBody>
      </p:sp>
      <p:sp>
        <p:nvSpPr>
          <p:cNvPr id="25613" name="Text Box 16"/>
          <p:cNvSpPr txBox="1">
            <a:spLocks noChangeArrowheads="1"/>
          </p:cNvSpPr>
          <p:nvPr/>
        </p:nvSpPr>
        <p:spPr bwMode="auto">
          <a:xfrm>
            <a:off x="2339975" y="5516563"/>
            <a:ext cx="3313113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/>
              <a:t>Beslutningstager</a:t>
            </a:r>
          </a:p>
        </p:txBody>
      </p:sp>
      <p:sp>
        <p:nvSpPr>
          <p:cNvPr id="25614" name="Text Box 17"/>
          <p:cNvSpPr txBox="1">
            <a:spLocks noChangeArrowheads="1"/>
          </p:cNvSpPr>
          <p:nvPr/>
        </p:nvSpPr>
        <p:spPr bwMode="auto">
          <a:xfrm>
            <a:off x="6084888" y="5157788"/>
            <a:ext cx="2087562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/>
              <a:t>Prosessdeltager</a:t>
            </a:r>
          </a:p>
        </p:txBody>
      </p:sp>
      <p:sp>
        <p:nvSpPr>
          <p:cNvPr id="25615" name="Text Box 18"/>
          <p:cNvSpPr txBox="1">
            <a:spLocks noChangeArrowheads="1"/>
          </p:cNvSpPr>
          <p:nvPr/>
        </p:nvSpPr>
        <p:spPr bwMode="auto">
          <a:xfrm>
            <a:off x="3143250" y="3286125"/>
            <a:ext cx="2428875" cy="36988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>
                <a:latin typeface="Arial Black" pitchFamily="34" charset="0"/>
              </a:rPr>
              <a:t>Detaljorientert</a:t>
            </a:r>
          </a:p>
        </p:txBody>
      </p:sp>
      <p:sp>
        <p:nvSpPr>
          <p:cNvPr id="25616" name="Text Box 20"/>
          <p:cNvSpPr txBox="1">
            <a:spLocks noChangeArrowheads="1"/>
          </p:cNvSpPr>
          <p:nvPr/>
        </p:nvSpPr>
        <p:spPr bwMode="auto">
          <a:xfrm>
            <a:off x="2916238" y="6237288"/>
            <a:ext cx="2663825" cy="37623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>
                <a:latin typeface="Lucida Console" pitchFamily="49" charset="0"/>
              </a:rPr>
              <a:t>Løsningsorientert</a:t>
            </a:r>
          </a:p>
        </p:txBody>
      </p:sp>
      <p:sp>
        <p:nvSpPr>
          <p:cNvPr id="25617" name="Text Box 21"/>
          <p:cNvSpPr txBox="1">
            <a:spLocks noChangeArrowheads="1"/>
          </p:cNvSpPr>
          <p:nvPr/>
        </p:nvSpPr>
        <p:spPr bwMode="auto">
          <a:xfrm>
            <a:off x="323850" y="6237288"/>
            <a:ext cx="1943100" cy="37623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b="1">
                <a:latin typeface="Verdana" pitchFamily="34" charset="0"/>
              </a:rPr>
              <a:t>Pådriver</a:t>
            </a:r>
          </a:p>
        </p:txBody>
      </p:sp>
      <p:sp>
        <p:nvSpPr>
          <p:cNvPr id="25618" name="Text Box 22"/>
          <p:cNvSpPr txBox="1">
            <a:spLocks noChangeArrowheads="1"/>
          </p:cNvSpPr>
          <p:nvPr/>
        </p:nvSpPr>
        <p:spPr bwMode="auto">
          <a:xfrm>
            <a:off x="5867400" y="6381750"/>
            <a:ext cx="2233613" cy="3762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>
                <a:latin typeface="Arial Black" pitchFamily="34" charset="0"/>
              </a:rPr>
              <a:t>Idéskaper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b-NO" b="1" dirty="0" smtClean="0"/>
              <a:t>FORSKJELLIGE POLITIKERTYPER I BU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525962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b-NO" sz="62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6200" dirty="0" smtClean="0"/>
              <a:t>        </a:t>
            </a:r>
            <a:r>
              <a:rPr lang="nb-NO" sz="8000" dirty="0" smtClean="0"/>
              <a:t>Alle samarbeidsroller er viktige for gode resultater. Potensialet ligger i å utnytte de ulike rollene til en samlet styrke.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b-NO" sz="8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9600" dirty="0" smtClean="0"/>
              <a:t>        Saksekspert – Generalist – Fanebærer - Hestehandler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nb-NO" sz="8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8000" dirty="0" smtClean="0"/>
              <a:t>           1) Hva assosierer du ved de enkelte rollene?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8000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8000" dirty="0" smtClean="0"/>
              <a:t>           2) De fleste kan opptre i flere typeroller, men ofte er det en av rollene         som er spesielt fremtredende i kollegiet. Hvilken rolle av de nevnte er din mest fremtredende i BU?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8000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8000" dirty="0" smtClean="0"/>
              <a:t>           3) Hvilken rolle tar du dersom du opplever en konflikt i BU?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8000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8000" dirty="0" smtClean="0"/>
              <a:t>           4) Hvilke roller synes du det er viktig at folkevalgte fyller? Hvilken type politikere trenger et  BU som kollegium?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8000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b="1" dirty="0" smtClean="0"/>
              <a:t/>
            </a:r>
            <a:br>
              <a:rPr lang="nb-NO" b="1" dirty="0" smtClean="0"/>
            </a:br>
            <a:endParaRPr lang="nb-N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572</Words>
  <Application>Microsoft Office PowerPoint</Application>
  <PresentationFormat>Skjermfremvisning (4:3)</PresentationFormat>
  <Paragraphs>120</Paragraphs>
  <Slides>14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11</vt:i4>
      </vt:variant>
      <vt:variant>
        <vt:lpstr>Utformingsmal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26" baseType="lpstr">
      <vt:lpstr>Calibri</vt:lpstr>
      <vt:lpstr>Arial</vt:lpstr>
      <vt:lpstr>Helvetica</vt:lpstr>
      <vt:lpstr>Verdana</vt:lpstr>
      <vt:lpstr>Batang</vt:lpstr>
      <vt:lpstr>Arial Black</vt:lpstr>
      <vt:lpstr>Bookman Old Style</vt:lpstr>
      <vt:lpstr>Comic Sans MS</vt:lpstr>
      <vt:lpstr>Impact</vt:lpstr>
      <vt:lpstr>Georgia</vt:lpstr>
      <vt:lpstr>Lucida Console</vt:lpstr>
      <vt:lpstr>Office-tema</vt:lpstr>
      <vt:lpstr>Første kveld folkevalgtopplæring 2012</vt:lpstr>
      <vt:lpstr>Oppgave 1</vt:lpstr>
      <vt:lpstr>Hva går jeg til?</vt:lpstr>
      <vt:lpstr>Hva er egentlig bydelspolitikk?</vt:lpstr>
      <vt:lpstr>Tre roller</vt:lpstr>
      <vt:lpstr>Politikernes ulike roller</vt:lpstr>
      <vt:lpstr>Grupperefleksjon</vt:lpstr>
      <vt:lpstr>Hvem er du som folkevalgt?</vt:lpstr>
      <vt:lpstr>FORSKJELLIGE POLITIKERTYPER I BU</vt:lpstr>
      <vt:lpstr>De mange hattene 1</vt:lpstr>
      <vt:lpstr>De mange hattene 2</vt:lpstr>
      <vt:lpstr>Bydelens oppgaver og myndighetsutøvelse er knyttet til følgende  lover: </vt:lpstr>
      <vt:lpstr>Bydelsreglementet § 3-2 Bydelens oppgaver og myndighet</vt:lpstr>
      <vt:lpstr>Gruppediskusjon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Windows-bruker</dc:creator>
  <cp:lastModifiedBy>bbj19374</cp:lastModifiedBy>
  <cp:revision>13</cp:revision>
  <dcterms:created xsi:type="dcterms:W3CDTF">2011-12-27T11:06:43Z</dcterms:created>
  <dcterms:modified xsi:type="dcterms:W3CDTF">2012-02-08T12:31:09Z</dcterms:modified>
</cp:coreProperties>
</file>