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32"/>
  </p:notesMasterIdLst>
  <p:sldIdLst>
    <p:sldId id="256" r:id="rId4"/>
    <p:sldId id="257" r:id="rId5"/>
    <p:sldId id="269" r:id="rId6"/>
    <p:sldId id="270" r:id="rId7"/>
    <p:sldId id="271" r:id="rId8"/>
    <p:sldId id="272" r:id="rId9"/>
    <p:sldId id="273" r:id="rId10"/>
    <p:sldId id="274" r:id="rId11"/>
    <p:sldId id="275" r:id="rId12"/>
    <p:sldId id="276" r:id="rId13"/>
    <p:sldId id="277" r:id="rId14"/>
    <p:sldId id="279" r:id="rId15"/>
    <p:sldId id="280" r:id="rId16"/>
    <p:sldId id="281" r:id="rId17"/>
    <p:sldId id="282" r:id="rId18"/>
    <p:sldId id="283" r:id="rId19"/>
    <p:sldId id="284" r:id="rId20"/>
    <p:sldId id="285" r:id="rId21"/>
    <p:sldId id="286" r:id="rId22"/>
    <p:sldId id="287" r:id="rId23"/>
    <p:sldId id="258" r:id="rId24"/>
    <p:sldId id="259" r:id="rId25"/>
    <p:sldId id="260" r:id="rId26"/>
    <p:sldId id="261" r:id="rId27"/>
    <p:sldId id="262" r:id="rId28"/>
    <p:sldId id="263" r:id="rId29"/>
    <p:sldId id="264" r:id="rId30"/>
    <p:sldId id="268" r:id="rId31"/>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36D9C7-BF25-42D4-A94B-6F54BF32D3CC}" type="datetimeFigureOut">
              <a:rPr lang="nb-NO"/>
              <a:pPr>
                <a:defRPr/>
              </a:pPr>
              <a:t>08.02.2012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b-NO" noProof="0"/>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552CD3-9D12-45DB-906A-45A2C53826B6}"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ssholder for lysbilde 1"/>
          <p:cNvSpPr>
            <a:spLocks noGrp="1" noRot="1" noChangeAspect="1" noTextEdit="1"/>
          </p:cNvSpPr>
          <p:nvPr>
            <p:ph type="sldImg"/>
          </p:nvPr>
        </p:nvSpPr>
        <p:spPr bwMode="auto">
          <a:noFill/>
          <a:ln>
            <a:solidFill>
              <a:srgbClr val="000000"/>
            </a:solidFill>
            <a:miter lim="800000"/>
            <a:headEnd/>
            <a:tailEnd/>
          </a:ln>
        </p:spPr>
      </p:sp>
      <p:sp>
        <p:nvSpPr>
          <p:cNvPr id="35842"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35843"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D31783-CE80-4BA4-9EA6-E049E8832EB7}" type="slidenum">
              <a:rPr lang="nb-NO">
                <a:solidFill>
                  <a:srgbClr val="000000"/>
                </a:solidFill>
                <a:latin typeface="Arial" charset="0"/>
              </a:rPr>
              <a:pPr fontAlgn="base">
                <a:spcBef>
                  <a:spcPct val="0"/>
                </a:spcBef>
                <a:spcAft>
                  <a:spcPct val="0"/>
                </a:spcAft>
              </a:pPr>
              <a:t>4</a:t>
            </a:fld>
            <a:endParaRPr lang="nb-NO">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E2F21-99BA-4FC2-B0AB-DE06638AFB46}" type="slidenum">
              <a:rPr lang="nb-NO">
                <a:solidFill>
                  <a:srgbClr val="000000"/>
                </a:solidFill>
                <a:latin typeface="Arial" charset="0"/>
                <a:ea typeface="ＭＳ Ｐゴシック"/>
                <a:cs typeface="ＭＳ Ｐゴシック"/>
              </a:rPr>
              <a:pPr fontAlgn="base">
                <a:spcBef>
                  <a:spcPct val="0"/>
                </a:spcBef>
                <a:spcAft>
                  <a:spcPct val="0"/>
                </a:spcAft>
              </a:pPr>
              <a:t>20</a:t>
            </a:fld>
            <a:endParaRPr lang="nb-NO">
              <a:solidFill>
                <a:srgbClr val="000000"/>
              </a:solidFill>
              <a:latin typeface="Arial" charset="0"/>
              <a:ea typeface="ＭＳ Ｐゴシック"/>
              <a:cs typeface="ＭＳ Ｐゴシック"/>
            </a:endParaRPr>
          </a:p>
        </p:txBody>
      </p:sp>
      <p:sp>
        <p:nvSpPr>
          <p:cNvPr id="61442" name="Rectangle 2"/>
          <p:cNvSpPr>
            <a:spLocks noGrp="1" noRot="1" noChangeArrowheads="1" noTextEdit="1"/>
          </p:cNvSpPr>
          <p:nvPr>
            <p:ph type="sldImg"/>
          </p:nvPr>
        </p:nvSpPr>
        <p:spPr bwMode="auto">
          <a:xfrm>
            <a:off x="881063" y="392113"/>
            <a:ext cx="4570412" cy="3427412"/>
          </a:xfrm>
          <a:no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r>
              <a:rPr lang="nb-NO" smtClean="0"/>
              <a:t>Stilles ekstra store krav til offentlig ansatte og folkevalgte</a:t>
            </a:r>
          </a:p>
          <a:p>
            <a:pPr>
              <a:spcBef>
                <a:spcPct val="0"/>
              </a:spcBef>
            </a:pPr>
            <a:r>
              <a:rPr lang="nb-NO" smtClean="0"/>
              <a:t>Skal være gode forbilder</a:t>
            </a:r>
          </a:p>
          <a:p>
            <a:pPr>
              <a:spcBef>
                <a:spcPct val="0"/>
              </a:spcBef>
            </a:pPr>
            <a:r>
              <a:rPr lang="nb-NO" smtClean="0"/>
              <a:t>Befolkningens tillit til kommunen er avgjørende for lokaldemokratiet og for velferdsstaten</a:t>
            </a:r>
          </a:p>
          <a:p>
            <a:pPr>
              <a:spcBef>
                <a:spcPct val="0"/>
              </a:spcBef>
            </a:pPr>
            <a:r>
              <a:rPr lang="nb-NO" smtClean="0"/>
              <a:t>Men det er også viktig for arbeidsmiljøet på jobben</a:t>
            </a:r>
          </a:p>
          <a:p>
            <a:pPr>
              <a:spcBef>
                <a:spcPct val="0"/>
              </a:spcBef>
            </a:pPr>
            <a:r>
              <a:rPr lang="nb-NO" smtClean="0"/>
              <a:t>Og det avspeiler seg i hvilket omdømme kommunen får som arbeidsplass – dermed er det også viktig for rekruttering</a:t>
            </a:r>
          </a:p>
          <a:p>
            <a:pPr>
              <a:spcBef>
                <a:spcPct val="0"/>
              </a:spcBef>
            </a:pPr>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77E746-7F5B-42EC-96B3-19318B0B52F0}" type="slidenum">
              <a:rPr lang="nb-NO">
                <a:latin typeface="Arial" charset="0"/>
              </a:rPr>
              <a:pPr fontAlgn="base">
                <a:spcBef>
                  <a:spcPct val="0"/>
                </a:spcBef>
                <a:spcAft>
                  <a:spcPct val="0"/>
                </a:spcAft>
              </a:pPr>
              <a:t>24</a:t>
            </a:fld>
            <a:endParaRPr lang="nb-NO">
              <a:latin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b-NO" smtClean="0"/>
              <a:t>Hva som er politikk avhenger av lokale forhold. Det som er viktige politiske områder i noen kommuner, er en sak bare for administrasjonen i en annen. Det er ikke mulig å trekke en rett strek og si at her går grensen. Tvert i mot er det ofte slik at de kommunen som virkelig får det til å svinge, er de kommunen som greier å ha en litt flytende overgang mellom politikk og administrasjon. Foholde mellom politikk og administrasjon er og skal være dynamisk. Hva som er politikk varierer over tid. </a:t>
            </a:r>
          </a:p>
          <a:p>
            <a:pPr>
              <a:spcBef>
                <a:spcPct val="0"/>
              </a:spcBef>
            </a:pPr>
            <a:endParaRPr lang="nb-NO" smtClean="0"/>
          </a:p>
          <a:p>
            <a:pPr>
              <a:spcBef>
                <a:spcPct val="0"/>
              </a:spcBef>
            </a:pPr>
            <a:r>
              <a:rPr lang="nb-NO" sz="1600" b="1" smtClean="0"/>
              <a:t>Summe med sidemann:</a:t>
            </a:r>
          </a:p>
          <a:p>
            <a:pPr>
              <a:spcBef>
                <a:spcPct val="0"/>
              </a:spcBef>
            </a:pPr>
            <a:r>
              <a:rPr lang="nb-NO" smtClean="0"/>
              <a:t>Hvor tydelig bør skille mellom politikk og administrasjon være?</a:t>
            </a:r>
          </a:p>
          <a:p>
            <a:pPr>
              <a:spcBef>
                <a:spcPct val="0"/>
              </a:spcBef>
            </a:pPr>
            <a:r>
              <a:rPr lang="nb-NO" smtClean="0"/>
              <a:t>Er det slik at jo tydeligere skille, desto bedre er det?</a:t>
            </a:r>
          </a:p>
          <a:p>
            <a:pPr>
              <a:spcBef>
                <a:spcPct val="0"/>
              </a:spcBef>
            </a:pPr>
            <a:r>
              <a:rPr lang="nb-NO" smtClean="0"/>
              <a:t>Hva er fordelene ved å ha en flytende grense mellom politikk og administrasjon?</a:t>
            </a:r>
          </a:p>
          <a:p>
            <a:pPr>
              <a:spcBef>
                <a:spcPct val="0"/>
              </a:spcBef>
            </a:pPr>
            <a:endParaRPr lang="nb-NO" smtClean="0"/>
          </a:p>
          <a:p>
            <a:pPr>
              <a:spcBef>
                <a:spcPct val="0"/>
              </a:spcBef>
            </a:pPr>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15988" fontAlgn="base">
              <a:spcBef>
                <a:spcPct val="0"/>
              </a:spcBef>
              <a:spcAft>
                <a:spcPct val="0"/>
              </a:spcAft>
            </a:pPr>
            <a:r>
              <a:rPr lang="en-US" smtClean="0">
                <a:latin typeface="Helvetica" pitchFamily="34" charset="0"/>
              </a:rPr>
              <a:t>KS Omstilling og konkurranse</a:t>
            </a:r>
          </a:p>
        </p:txBody>
      </p:sp>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5988" fontAlgn="base">
              <a:spcBef>
                <a:spcPct val="0"/>
              </a:spcBef>
              <a:spcAft>
                <a:spcPct val="0"/>
              </a:spcAft>
            </a:pPr>
            <a:fld id="{989E685D-B886-432F-827D-1A417FA1AB36}" type="slidenum">
              <a:rPr lang="en-US">
                <a:latin typeface="Helvetica" pitchFamily="34" charset="0"/>
              </a:rPr>
              <a:pPr defTabSz="915988" fontAlgn="base">
                <a:spcBef>
                  <a:spcPct val="0"/>
                </a:spcBef>
                <a:spcAft>
                  <a:spcPct val="0"/>
                </a:spcAft>
              </a:pPr>
              <a:t>25</a:t>
            </a:fld>
            <a:endParaRPr lang="en-US">
              <a:latin typeface="Helvetica" pitchFamily="34" charset="0"/>
            </a:endParaRPr>
          </a:p>
        </p:txBody>
      </p:sp>
      <p:sp>
        <p:nvSpPr>
          <p:cNvPr id="68611" name="Rectangle 2"/>
          <p:cNvSpPr>
            <a:spLocks noGrp="1" noRot="1" noChangeAspect="1" noChangeArrowheads="1" noTextEdit="1"/>
          </p:cNvSpPr>
          <p:nvPr>
            <p:ph type="sldImg"/>
          </p:nvPr>
        </p:nvSpPr>
        <p:spPr bwMode="auto">
          <a:xfrm>
            <a:off x="1146175" y="685800"/>
            <a:ext cx="4575175" cy="3432175"/>
          </a:xfrm>
          <a:noFill/>
          <a:ln>
            <a:solidFill>
              <a:srgbClr val="000000"/>
            </a:solidFill>
            <a:miter lim="800000"/>
            <a:headEnd/>
            <a:tailEnd/>
          </a:ln>
        </p:spPr>
      </p:sp>
      <p:sp>
        <p:nvSpPr>
          <p:cNvPr id="68612" name="Rectangle 3"/>
          <p:cNvSpPr>
            <a:spLocks noGrp="1" noChangeArrowheads="1"/>
          </p:cNvSpPr>
          <p:nvPr>
            <p:ph type="body" idx="1"/>
          </p:nvPr>
        </p:nvSpPr>
        <p:spPr bwMode="auto">
          <a:xfrm>
            <a:off x="914400" y="4346575"/>
            <a:ext cx="5029200" cy="4111625"/>
          </a:xfrm>
          <a:noFill/>
        </p:spPr>
        <p:txBody>
          <a:bodyPr wrap="square" numCol="1" anchor="t" anchorCtr="0" compatLnSpc="1">
            <a:prstTxWarp prst="textNoShape">
              <a:avLst/>
            </a:prstTxWarp>
          </a:bodyPr>
          <a:lstStyle/>
          <a:p>
            <a:pPr>
              <a:spcBef>
                <a:spcPct val="0"/>
              </a:spcBef>
            </a:pPr>
            <a:r>
              <a:rPr lang="nb-NO" smtClean="0">
                <a:latin typeface="Helvetica" pitchFamily="34" charset="0"/>
              </a:rPr>
              <a:t>(KS' ledelsespolicy)</a:t>
            </a:r>
          </a:p>
          <a:p>
            <a:pPr>
              <a:spcBef>
                <a:spcPct val="0"/>
              </a:spcBef>
            </a:pPr>
            <a:r>
              <a:rPr lang="nb-NO" smtClean="0">
                <a:latin typeface="Helvetica" pitchFamily="34" charset="0"/>
              </a:rPr>
              <a:t>De folkevalgtes ulike roller; arbeidsgiver - ombud – og samfunnsbygger/utvikler, som blir stadig mer sammensatt.</a:t>
            </a:r>
          </a:p>
          <a:p>
            <a:pPr>
              <a:spcBef>
                <a:spcPct val="0"/>
              </a:spcBef>
            </a:pPr>
            <a:r>
              <a:rPr lang="nb-NO" smtClean="0">
                <a:latin typeface="Helvetica" pitchFamily="34" charset="0"/>
              </a:rPr>
              <a:t>Politisk styring og ledelse skjer ikke bare i de tradisjonelle politiske organer, men i selskapsstyrer, partnerskap, interkommunalt samarbeidsråd, nettverk osv     </a:t>
            </a:r>
          </a:p>
          <a:p>
            <a:pPr>
              <a:spcBef>
                <a:spcPct val="0"/>
              </a:spcBef>
            </a:pPr>
            <a:r>
              <a:rPr lang="nb-NO" smtClean="0">
                <a:latin typeface="Helvetica" pitchFamily="34" charset="0"/>
              </a:rPr>
              <a:t>De folkevalgte er i ulike dialoger – som har forskjellige kjennetegn og suksessfaktorer</a:t>
            </a:r>
          </a:p>
          <a:p>
            <a:pPr>
              <a:spcBef>
                <a:spcPct val="0"/>
              </a:spcBef>
            </a:pPr>
            <a:endParaRPr lang="nb-NO" smtClean="0">
              <a:latin typeface="Helvetica" pitchFamily="34" charset="0"/>
            </a:endParaRPr>
          </a:p>
          <a:p>
            <a:pPr>
              <a:spcBef>
                <a:spcPct val="0"/>
              </a:spcBef>
            </a:pPr>
            <a:r>
              <a:rPr lang="nb-NO" smtClean="0">
                <a:latin typeface="Helvetica" pitchFamily="34" charset="0"/>
              </a:rPr>
              <a:t>Vi skal se spesielt på dialogen og samspillet mellom de folkevalgte og administrasjonen.</a:t>
            </a:r>
          </a:p>
          <a:p>
            <a:pPr>
              <a:spcBef>
                <a:spcPct val="0"/>
              </a:spcBef>
            </a:pPr>
            <a:r>
              <a:rPr lang="nb-NO" smtClean="0">
                <a:latin typeface="Helvetica" pitchFamily="34" charset="0"/>
              </a:rPr>
              <a:t>Administrasjonens viktigste oppgave er på mange måter Å REALISERE POLITISKE VEDTAK   </a:t>
            </a:r>
          </a:p>
          <a:p>
            <a:pPr>
              <a:lnSpc>
                <a:spcPct val="90000"/>
              </a:lnSpc>
              <a:spcBef>
                <a:spcPct val="0"/>
              </a:spcBef>
            </a:pPr>
            <a:r>
              <a:rPr lang="nb-NO" sz="2400" smtClean="0"/>
              <a:t>Til å gjøre dette har rådmann en lang rekke «verktøy»: Ledere og ansatte, systemer/planverk, fysiske aktiva, økonomi, IKT, informasjon,</a:t>
            </a:r>
            <a:br>
              <a:rPr lang="nb-NO" sz="2400" smtClean="0"/>
            </a:br>
            <a:r>
              <a:rPr lang="nb-NO" sz="2400" smtClean="0"/>
              <a:t>Lover og regler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Plassholder for lysbilde 1"/>
          <p:cNvSpPr>
            <a:spLocks noGrp="1" noRot="1" noChangeAspect="1" noTextEdit="1"/>
          </p:cNvSpPr>
          <p:nvPr>
            <p:ph type="sldImg"/>
          </p:nvPr>
        </p:nvSpPr>
        <p:spPr bwMode="auto">
          <a:noFill/>
          <a:ln>
            <a:solidFill>
              <a:srgbClr val="000000"/>
            </a:solidFill>
            <a:miter lim="800000"/>
            <a:headEnd/>
            <a:tailEnd/>
          </a:ln>
        </p:spPr>
      </p:sp>
      <p:sp>
        <p:nvSpPr>
          <p:cNvPr id="70658"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smtClean="0"/>
              <a:t>Å ha en god dialog i prosessene er gull verd.</a:t>
            </a:r>
          </a:p>
          <a:p>
            <a:pPr>
              <a:spcBef>
                <a:spcPct val="0"/>
              </a:spcBef>
            </a:pPr>
            <a:r>
              <a:rPr lang="nb-NO" smtClean="0"/>
              <a:t>Kommunikasjon basert på tillit og respekt gir grunnlag for finne de gode løsningene </a:t>
            </a:r>
          </a:p>
          <a:p>
            <a:pPr>
              <a:spcBef>
                <a:spcPct val="0"/>
              </a:spcBef>
            </a:pPr>
            <a:endParaRPr lang="nb-NO" smtClean="0"/>
          </a:p>
          <a:p>
            <a:pPr>
              <a:spcBef>
                <a:spcPct val="0"/>
              </a:spcBef>
            </a:pPr>
            <a:r>
              <a:rPr lang="nb-NO" smtClean="0"/>
              <a:t>HVORDAN BYGGE TILLIT? </a:t>
            </a:r>
          </a:p>
          <a:p>
            <a:pPr>
              <a:spcBef>
                <a:spcPct val="0"/>
              </a:spcBef>
            </a:pPr>
            <a:r>
              <a:rPr lang="nb-NO" smtClean="0"/>
              <a:t>Tillit bygges over tid </a:t>
            </a:r>
          </a:p>
        </p:txBody>
      </p:sp>
      <p:sp>
        <p:nvSpPr>
          <p:cNvPr id="70659"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4F8E85-7395-4519-8A2C-1D6E92BBB729}" type="slidenum">
              <a:rPr lang="nb-NO">
                <a:latin typeface="Arial" charset="0"/>
              </a:rPr>
              <a:pPr fontAlgn="base">
                <a:spcBef>
                  <a:spcPct val="0"/>
                </a:spcBef>
                <a:spcAft>
                  <a:spcPct val="0"/>
                </a:spcAft>
              </a:pPr>
              <a:t>26</a:t>
            </a:fld>
            <a:endParaRPr lang="nb-NO">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ssholder for lysbilde 1"/>
          <p:cNvSpPr>
            <a:spLocks noGrp="1" noRot="1" noChangeAspect="1" noTextEdit="1"/>
          </p:cNvSpPr>
          <p:nvPr>
            <p:ph type="sldImg"/>
          </p:nvPr>
        </p:nvSpPr>
        <p:spPr bwMode="auto">
          <a:noFill/>
          <a:ln>
            <a:solidFill>
              <a:srgbClr val="000000"/>
            </a:solidFill>
            <a:miter lim="800000"/>
            <a:headEnd/>
            <a:tailEnd/>
          </a:ln>
        </p:spPr>
      </p:sp>
      <p:sp>
        <p:nvSpPr>
          <p:cNvPr id="72706"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smtClean="0"/>
              <a:t>Politikk handler om å håndtere uenighet på en strukturert måte. Det vil også forekomme uenighet mellom faglige vurderinger og politiske prioriteringer. Hvordan kan man håndtere det? Er det gitt at politikerne alltid har rett?</a:t>
            </a:r>
          </a:p>
        </p:txBody>
      </p:sp>
      <p:sp>
        <p:nvSpPr>
          <p:cNvPr id="72707"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69BDC0-C47F-4BBC-A822-EF547753D90C}" type="slidenum">
              <a:rPr lang="nb-NO">
                <a:latin typeface="Arial" charset="0"/>
              </a:rPr>
              <a:pPr fontAlgn="base">
                <a:spcBef>
                  <a:spcPct val="0"/>
                </a:spcBef>
                <a:spcAft>
                  <a:spcPct val="0"/>
                </a:spcAft>
              </a:pPr>
              <a:t>27</a:t>
            </a:fld>
            <a:endParaRPr lang="nb-NO">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nb-NO" smtClean="0"/>
              <a:t>Offentlighetsloven - § 5A, taushetsplikt</a:t>
            </a:r>
          </a:p>
          <a:p>
            <a:pPr>
              <a:spcBef>
                <a:spcPct val="0"/>
              </a:spcBef>
            </a:pPr>
            <a:r>
              <a:rPr lang="nb-NO" smtClean="0"/>
              <a:t>	§§4, 5 og 6 adgang til å vurdere unntakelse fra offentlighet</a:t>
            </a:r>
          </a:p>
          <a:p>
            <a:pPr>
              <a:spcBef>
                <a:spcPct val="0"/>
              </a:spcBef>
            </a:pPr>
            <a:r>
              <a:rPr lang="nb-NO" smtClean="0"/>
              <a:t>Forvaltningsloven - § 13 - Taushetsplikt oppgis ofte i tillegg til off.l. § 5A</a:t>
            </a:r>
          </a:p>
          <a:p>
            <a:pPr>
              <a:spcBef>
                <a:spcPct val="0"/>
              </a:spcBef>
            </a:pPr>
            <a:r>
              <a:rPr lang="nb-NO" smtClean="0"/>
              <a:t>Kommuneloven - § 31 - Møter for åpne og lukkede dører</a:t>
            </a:r>
          </a:p>
          <a:p>
            <a:pPr>
              <a:spcBef>
                <a:spcPct val="0"/>
              </a:spcBef>
            </a:pPr>
            <a:r>
              <a:rPr lang="nb-NO" smtClean="0"/>
              <a:t>Straffeloven - § 121 - brudd på taushetsplikt</a:t>
            </a:r>
          </a:p>
          <a:p>
            <a:pPr>
              <a:spcBef>
                <a:spcPct val="0"/>
              </a:spcBef>
            </a:pPr>
            <a:r>
              <a:rPr lang="nb-NO" smtClean="0"/>
              <a:t>Særlover - flere har egne regler for taushetsplikt bl.a. Lov om sosial omsorg, </a:t>
            </a:r>
          </a:p>
          <a:p>
            <a:pPr>
              <a:spcBef>
                <a:spcPct val="0"/>
              </a:spcBef>
            </a:pPr>
            <a:r>
              <a:rPr lang="nb-NO" smtClean="0"/>
              <a:t>barnevernsloven, helsetjenesteloven. Derom det ikke er egne regler gjelder</a:t>
            </a:r>
          </a:p>
          <a:p>
            <a:pPr>
              <a:spcBef>
                <a:spcPct val="0"/>
              </a:spcBef>
            </a:pPr>
            <a:r>
              <a:rPr lang="nb-NO" smtClean="0"/>
              <a:t>forvaltningsloven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nb-NO" smtClean="0"/>
              <a:t>Viktig å skjønne hvorfor det er så viktig med taushetsplikt. Det er viktig at</a:t>
            </a:r>
          </a:p>
          <a:p>
            <a:pPr>
              <a:spcBef>
                <a:spcPct val="0"/>
              </a:spcBef>
            </a:pPr>
            <a:r>
              <a:rPr lang="nb-NO" smtClean="0"/>
              <a:t>folk (innbyggerne) kan være trygge på at opplysninger de gir ikke kommer</a:t>
            </a:r>
          </a:p>
          <a:p>
            <a:pPr>
              <a:spcBef>
                <a:spcPct val="0"/>
              </a:spcBef>
            </a:pPr>
            <a:r>
              <a:rPr lang="nb-NO" smtClean="0"/>
              <a:t>ut til uvedkommende.</a:t>
            </a:r>
          </a:p>
          <a:p>
            <a:pPr>
              <a:spcBef>
                <a:spcPct val="0"/>
              </a:spcBef>
            </a:pPr>
            <a:endParaRPr lang="nb-NO" smtClean="0"/>
          </a:p>
          <a:p>
            <a:pPr>
              <a:spcBef>
                <a:spcPct val="0"/>
              </a:spcBef>
            </a:pPr>
            <a:r>
              <a:rPr lang="nb-NO" smtClean="0"/>
              <a:t>Taushetsplikten er flersidig.</a:t>
            </a:r>
          </a:p>
          <a:p>
            <a:pPr>
              <a:spcBef>
                <a:spcPct val="0"/>
              </a:spcBef>
            </a:pPr>
            <a:r>
              <a:rPr lang="nb-NO" smtClean="0"/>
              <a:t>Først er det viktig at en ikke forteller det en vet. At man tier still</a:t>
            </a:r>
          </a:p>
          <a:p>
            <a:pPr>
              <a:spcBef>
                <a:spcPct val="0"/>
              </a:spcBef>
            </a:pPr>
            <a:endParaRPr lang="nb-NO" smtClean="0"/>
          </a:p>
          <a:p>
            <a:pPr>
              <a:spcBef>
                <a:spcPct val="0"/>
              </a:spcBef>
            </a:pPr>
            <a:r>
              <a:rPr lang="nb-NO" smtClean="0"/>
              <a:t>Så er det viktig at man ikke uforvarende gir andre tilgang. Dette betyr bl.a. At</a:t>
            </a:r>
          </a:p>
          <a:p>
            <a:pPr>
              <a:spcBef>
                <a:spcPct val="0"/>
              </a:spcBef>
            </a:pPr>
            <a:r>
              <a:rPr lang="nb-NO" smtClean="0"/>
              <a:t>man skal ta vare på dokumentene en får tilsendt på en betryggende måte.</a:t>
            </a:r>
          </a:p>
          <a:p>
            <a:pPr>
              <a:spcBef>
                <a:spcPct val="0"/>
              </a:spcBef>
            </a:pPr>
            <a:endParaRPr lang="nb-NO" smtClean="0"/>
          </a:p>
          <a:p>
            <a:pPr>
              <a:spcBef>
                <a:spcPct val="0"/>
              </a:spcBef>
            </a:pPr>
            <a:r>
              <a:rPr lang="nb-NO" smtClean="0"/>
              <a:t>Du kan heller ikke bruke opplysningene i andre sammenhenger. For eksempel: </a:t>
            </a:r>
          </a:p>
          <a:p>
            <a:pPr>
              <a:spcBef>
                <a:spcPct val="0"/>
              </a:spcBef>
            </a:pPr>
            <a:r>
              <a:rPr lang="nb-NO" smtClean="0"/>
              <a:t>Er du ansatt på sosialavdelingen eller skatteavdelingen og gjennom din jobb</a:t>
            </a:r>
          </a:p>
          <a:p>
            <a:pPr>
              <a:spcBef>
                <a:spcPct val="0"/>
              </a:spcBef>
            </a:pPr>
            <a:r>
              <a:rPr lang="nb-NO" smtClean="0"/>
              <a:t>får opplysninger om en part, og disse ikke er nevnt i tilsendte sakspapirer; </a:t>
            </a:r>
          </a:p>
          <a:p>
            <a:pPr>
              <a:spcBef>
                <a:spcPct val="0"/>
              </a:spcBef>
            </a:pPr>
            <a:r>
              <a:rPr lang="nb-NO" smtClean="0"/>
              <a:t>Da har du IKKE lov å bruke dem. Ikke engang for eget skjønn og vurdering</a:t>
            </a:r>
          </a:p>
          <a:p>
            <a:pPr>
              <a:spcBef>
                <a:spcPct val="0"/>
              </a:spcBef>
            </a:pPr>
            <a:r>
              <a:rPr lang="nb-NO" smtClean="0"/>
              <a:t>i saken!!</a:t>
            </a:r>
          </a:p>
          <a:p>
            <a:pPr>
              <a:spcBef>
                <a:spcPct val="0"/>
              </a:spcBef>
            </a:pPr>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2CAFE-4440-47D1-9DDF-5430DCFF921B}" type="slidenum">
              <a:rPr lang="nb-NO">
                <a:solidFill>
                  <a:srgbClr val="000000"/>
                </a:solidFill>
                <a:latin typeface="Arial" charset="0"/>
                <a:ea typeface="ＭＳ Ｐゴシック"/>
                <a:cs typeface="ＭＳ Ｐゴシック"/>
              </a:rPr>
              <a:pPr fontAlgn="base">
                <a:spcBef>
                  <a:spcPct val="0"/>
                </a:spcBef>
                <a:spcAft>
                  <a:spcPct val="0"/>
                </a:spcAft>
              </a:pPr>
              <a:t>14</a:t>
            </a:fld>
            <a:endParaRPr lang="nb-NO">
              <a:solidFill>
                <a:srgbClr val="000000"/>
              </a:solidFill>
              <a:latin typeface="Arial" charset="0"/>
              <a:ea typeface="ＭＳ Ｐゴシック"/>
              <a:cs typeface="ＭＳ Ｐゴシック"/>
            </a:endParaRPr>
          </a:p>
        </p:txBody>
      </p:sp>
      <p:sp>
        <p:nvSpPr>
          <p:cNvPr id="49154" name="Rectangle 2"/>
          <p:cNvSpPr>
            <a:spLocks noGrp="1" noRot="1" noChangeArrowheads="1" noTextEdit="1"/>
          </p:cNvSpPr>
          <p:nvPr>
            <p:ph type="sldImg"/>
          </p:nvPr>
        </p:nvSpPr>
        <p:spPr bwMode="auto">
          <a:xfrm>
            <a:off x="881063" y="392113"/>
            <a:ext cx="4570412" cy="3427412"/>
          </a:xfrm>
          <a:no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AA493D-AD8A-4F3C-9204-98CE77891F99}" type="slidenum">
              <a:rPr lang="nb-NO">
                <a:solidFill>
                  <a:srgbClr val="000000"/>
                </a:solidFill>
                <a:latin typeface="Arial" charset="0"/>
                <a:ea typeface="ＭＳ Ｐゴシック"/>
                <a:cs typeface="ＭＳ Ｐゴシック"/>
              </a:rPr>
              <a:pPr fontAlgn="base">
                <a:spcBef>
                  <a:spcPct val="0"/>
                </a:spcBef>
                <a:spcAft>
                  <a:spcPct val="0"/>
                </a:spcAft>
              </a:pPr>
              <a:t>15</a:t>
            </a:fld>
            <a:endParaRPr lang="nb-NO">
              <a:solidFill>
                <a:srgbClr val="000000"/>
              </a:solidFill>
              <a:latin typeface="Arial" charset="0"/>
              <a:ea typeface="ＭＳ Ｐゴシック"/>
              <a:cs typeface="ＭＳ Ｐゴシック"/>
            </a:endParaRPr>
          </a:p>
        </p:txBody>
      </p:sp>
      <p:sp>
        <p:nvSpPr>
          <p:cNvPr id="51202" name="Rectangle 2"/>
          <p:cNvSpPr>
            <a:spLocks noGrp="1" noRot="1" noChangeArrowheads="1" noTextEdit="1"/>
          </p:cNvSpPr>
          <p:nvPr>
            <p:ph type="sldImg"/>
          </p:nvPr>
        </p:nvSpPr>
        <p:spPr bwMode="auto">
          <a:xfrm>
            <a:off x="735013" y="327025"/>
            <a:ext cx="5048250" cy="3786188"/>
          </a:xfrm>
          <a:no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28C28-4D66-46BE-8ECF-B6DB4B21523D}" type="slidenum">
              <a:rPr lang="nb-NO">
                <a:solidFill>
                  <a:srgbClr val="000000"/>
                </a:solidFill>
                <a:latin typeface="Arial" charset="0"/>
                <a:ea typeface="ＭＳ Ｐゴシック"/>
                <a:cs typeface="ＭＳ Ｐゴシック"/>
              </a:rPr>
              <a:pPr fontAlgn="base">
                <a:spcBef>
                  <a:spcPct val="0"/>
                </a:spcBef>
                <a:spcAft>
                  <a:spcPct val="0"/>
                </a:spcAft>
              </a:pPr>
              <a:t>16</a:t>
            </a:fld>
            <a:endParaRPr lang="nb-NO">
              <a:solidFill>
                <a:srgbClr val="000000"/>
              </a:solidFill>
              <a:latin typeface="Arial" charset="0"/>
              <a:ea typeface="ＭＳ Ｐゴシック"/>
              <a:cs typeface="ＭＳ Ｐゴシック"/>
            </a:endParaRPr>
          </a:p>
        </p:txBody>
      </p:sp>
      <p:sp>
        <p:nvSpPr>
          <p:cNvPr id="53250" name="Rectangle 2"/>
          <p:cNvSpPr>
            <a:spLocks noGrp="1" noRot="1" noChangeArrowheads="1" noTextEdit="1"/>
          </p:cNvSpPr>
          <p:nvPr>
            <p:ph type="sldImg"/>
          </p:nvPr>
        </p:nvSpPr>
        <p:spPr bwMode="auto">
          <a:xfrm>
            <a:off x="815975" y="392113"/>
            <a:ext cx="4960938" cy="3721100"/>
          </a:xfrm>
          <a:noFill/>
          <a:ln>
            <a:solidFill>
              <a:srgbClr val="000000"/>
            </a:solidFill>
            <a:miter lim="800000"/>
            <a:headEnd/>
            <a:tailEnd/>
          </a:ln>
        </p:spPr>
      </p:sp>
      <p:sp>
        <p:nvSpPr>
          <p:cNvPr id="53251" name="Rectangle 3"/>
          <p:cNvSpPr>
            <a:spLocks noGrp="1" noChangeArrowheads="1"/>
          </p:cNvSpPr>
          <p:nvPr>
            <p:ph type="body" idx="1"/>
          </p:nvPr>
        </p:nvSpPr>
        <p:spPr bwMode="auto">
          <a:xfrm>
            <a:off x="393700" y="4106863"/>
            <a:ext cx="5924550" cy="4838700"/>
          </a:xfrm>
          <a:noFill/>
        </p:spPr>
        <p:txBody>
          <a:bodyPr wrap="square" numCol="1" anchor="t" anchorCtr="0" compatLnSpc="1">
            <a:prstTxWarp prst="textNoShape">
              <a:avLst/>
            </a:prstTxWarp>
          </a:bodyPr>
          <a:lstStyle/>
          <a:p>
            <a:pPr>
              <a:spcBef>
                <a:spcPct val="0"/>
              </a:spcBef>
            </a:pPr>
            <a:r>
              <a:rPr lang="nb-NO" sz="1600" smtClean="0"/>
              <a:t>Følge lover og regler</a:t>
            </a:r>
          </a:p>
          <a:p>
            <a:pPr lvl="1">
              <a:spcBef>
                <a:spcPct val="0"/>
              </a:spcBef>
            </a:pPr>
            <a:r>
              <a:rPr lang="nb-NO" sz="1600" smtClean="0"/>
              <a:t>Klarer vi det?</a:t>
            </a:r>
          </a:p>
          <a:p>
            <a:pPr>
              <a:spcBef>
                <a:spcPct val="0"/>
              </a:spcBef>
            </a:pPr>
            <a:r>
              <a:rPr lang="nb-NO" sz="1600" smtClean="0"/>
              <a:t>Måten man opptrer på overfor kunder, brukere, innbyggerne</a:t>
            </a:r>
          </a:p>
          <a:p>
            <a:pPr lvl="1">
              <a:spcBef>
                <a:spcPct val="0"/>
              </a:spcBef>
            </a:pPr>
            <a:r>
              <a:rPr lang="nb-NO" sz="1600" smtClean="0"/>
              <a:t>Hvordan er servicenivået og vår innstilling til innbyggerne?</a:t>
            </a:r>
          </a:p>
          <a:p>
            <a:pPr>
              <a:spcBef>
                <a:spcPct val="0"/>
              </a:spcBef>
            </a:pPr>
            <a:r>
              <a:rPr lang="nb-NO" sz="1600" smtClean="0"/>
              <a:t>Organisasjonskultur</a:t>
            </a:r>
          </a:p>
          <a:p>
            <a:pPr lvl="1">
              <a:spcBef>
                <a:spcPct val="0"/>
              </a:spcBef>
            </a:pPr>
            <a:r>
              <a:rPr lang="nb-NO" sz="1600" smtClean="0"/>
              <a:t>Praktiserer vi åpenhet og legger til rette for innsyn?</a:t>
            </a:r>
          </a:p>
          <a:p>
            <a:pPr>
              <a:spcBef>
                <a:spcPct val="0"/>
              </a:spcBef>
            </a:pPr>
            <a:r>
              <a:rPr lang="nb-NO" sz="1600" smtClean="0"/>
              <a:t>Arbeidsplassens / kommunestyrets moralske standard</a:t>
            </a:r>
          </a:p>
          <a:p>
            <a:pPr lvl="1">
              <a:spcBef>
                <a:spcPct val="0"/>
              </a:spcBef>
            </a:pPr>
            <a:r>
              <a:rPr lang="nb-NO" sz="1600" smtClean="0"/>
              <a:t>Hvor mye slurv aksepteres? </a:t>
            </a:r>
          </a:p>
          <a:p>
            <a:pPr lvl="1">
              <a:spcBef>
                <a:spcPct val="0"/>
              </a:spcBef>
            </a:pPr>
            <a:r>
              <a:rPr lang="nb-NO" sz="1600" smtClean="0"/>
              <a:t>Hvordan er den politisk kulturen?</a:t>
            </a:r>
          </a:p>
          <a:p>
            <a:pPr lvl="1">
              <a:spcBef>
                <a:spcPct val="0"/>
              </a:spcBef>
            </a:pPr>
            <a:r>
              <a:rPr lang="nb-NO" sz="1600" smtClean="0"/>
              <a:t>Hvordan er respekten for administrasjonen?</a:t>
            </a:r>
          </a:p>
          <a:p>
            <a:pPr lvl="1">
              <a:spcBef>
                <a:spcPct val="0"/>
              </a:spcBef>
            </a:pPr>
            <a:r>
              <a:rPr lang="nb-NO" sz="1600" smtClean="0"/>
              <a:t>Ledelsens eksempel? </a:t>
            </a:r>
          </a:p>
          <a:p>
            <a:pPr>
              <a:spcBef>
                <a:spcPct val="0"/>
              </a:spcBef>
            </a:pPr>
            <a:r>
              <a:rPr lang="nb-NO" sz="1600" smtClean="0"/>
              <a:t>Setter grenser for vår oppførsel</a:t>
            </a:r>
          </a:p>
          <a:p>
            <a:pPr lvl="1">
              <a:spcBef>
                <a:spcPct val="0"/>
              </a:spcBef>
            </a:pPr>
            <a:r>
              <a:rPr lang="nb-NO" sz="1600" smtClean="0"/>
              <a:t>Etiske retningslinjer, skrevne og uskrevne</a:t>
            </a:r>
          </a:p>
          <a:p>
            <a:pPr lvl="1">
              <a:spcBef>
                <a:spcPct val="0"/>
              </a:spcBef>
            </a:pPr>
            <a:r>
              <a:rPr lang="nb-NO" sz="1600" smtClean="0"/>
              <a:t>Er etiske retningslinjer kjent?</a:t>
            </a:r>
          </a:p>
          <a:p>
            <a:pPr lvl="1">
              <a:spcBef>
                <a:spcPct val="0"/>
              </a:spcBef>
            </a:pPr>
            <a:r>
              <a:rPr lang="nb-NO" sz="1600" smtClean="0"/>
              <a:t>Får brudd konsekvenser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A6E79-7A2C-4FFA-87F3-7460E9927930}" type="slidenum">
              <a:rPr lang="nb-NO">
                <a:solidFill>
                  <a:srgbClr val="000000"/>
                </a:solidFill>
                <a:latin typeface="Arial" charset="0"/>
                <a:ea typeface="ＭＳ Ｐゴシック"/>
                <a:cs typeface="ＭＳ Ｐゴシック"/>
              </a:rPr>
              <a:pPr fontAlgn="base">
                <a:spcBef>
                  <a:spcPct val="0"/>
                </a:spcBef>
                <a:spcAft>
                  <a:spcPct val="0"/>
                </a:spcAft>
              </a:pPr>
              <a:t>17</a:t>
            </a:fld>
            <a:endParaRPr lang="nb-NO">
              <a:solidFill>
                <a:srgbClr val="000000"/>
              </a:solidFill>
              <a:latin typeface="Arial" charset="0"/>
              <a:ea typeface="ＭＳ Ｐゴシック"/>
              <a:cs typeface="ＭＳ Ｐゴシック"/>
            </a:endParaRPr>
          </a:p>
        </p:txBody>
      </p:sp>
      <p:sp>
        <p:nvSpPr>
          <p:cNvPr id="55298" name="Rectangle 2"/>
          <p:cNvSpPr>
            <a:spLocks noGrp="1" noRot="1" noChangeArrowheads="1" noTextEdit="1"/>
          </p:cNvSpPr>
          <p:nvPr>
            <p:ph type="sldImg"/>
          </p:nvPr>
        </p:nvSpPr>
        <p:spPr bwMode="auto">
          <a:xfrm>
            <a:off x="654050" y="260350"/>
            <a:ext cx="5137150" cy="3852863"/>
          </a:xfrm>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r>
              <a:rPr lang="nb-NO" sz="1600" smtClean="0"/>
              <a:t>- Eks. behovet for informasjon, innsyn og kontroll med administrasjonen vs det å ikke legge egne interesser inn i enkeltsaker.</a:t>
            </a:r>
          </a:p>
          <a:p>
            <a:pPr>
              <a:spcBef>
                <a:spcPct val="0"/>
              </a:spcBef>
            </a:pPr>
            <a:r>
              <a:rPr lang="nb-NO" sz="1600" smtClean="0"/>
              <a:t>- Eks. en gammel og syk nabo som ikke er syk nok til å kvalifisere til sykehjemsplass – ut fra kommunens vedtatte standarder</a:t>
            </a:r>
          </a:p>
          <a:p>
            <a:pPr>
              <a:spcBef>
                <a:spcPct val="0"/>
              </a:spcBef>
            </a:pPr>
            <a:r>
              <a:rPr lang="nb-NO" sz="1600" smtClean="0"/>
              <a:t>- Eks en entreprenør som gjerne vil bygge et hotell i et fint og foreløpig uregulert naturområde, vil gjerne gi en lekeplass i gave til kommunen, eller invitere ordfører på fisketur i Altaelva</a:t>
            </a:r>
          </a:p>
          <a:p>
            <a:pPr>
              <a:spcBef>
                <a:spcPct val="0"/>
              </a:spcBef>
            </a:pPr>
            <a:r>
              <a:rPr lang="nb-NO" sz="1600" smtClean="0"/>
              <a:t>- eks. folkevalgt er grunneier i område som ønskes regulert til hyttetomter</a:t>
            </a:r>
          </a:p>
          <a:p>
            <a:pPr>
              <a:spcBef>
                <a:spcPct val="0"/>
              </a:spcBef>
            </a:pPr>
            <a:endParaRPr lang="nb-NO" sz="16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D9BB45-2894-4932-BE2C-1FAD3986A0A6}" type="slidenum">
              <a:rPr lang="nb-NO">
                <a:solidFill>
                  <a:srgbClr val="000000"/>
                </a:solidFill>
                <a:latin typeface="Arial" charset="0"/>
                <a:ea typeface="ＭＳ Ｐゴシック"/>
                <a:cs typeface="ＭＳ Ｐゴシック"/>
              </a:rPr>
              <a:pPr fontAlgn="base">
                <a:spcBef>
                  <a:spcPct val="0"/>
                </a:spcBef>
                <a:spcAft>
                  <a:spcPct val="0"/>
                </a:spcAft>
              </a:pPr>
              <a:t>18</a:t>
            </a:fld>
            <a:endParaRPr lang="nb-NO">
              <a:solidFill>
                <a:srgbClr val="000000"/>
              </a:solidFill>
              <a:latin typeface="Arial" charset="0"/>
              <a:ea typeface="ＭＳ Ｐゴシック"/>
              <a:cs typeface="ＭＳ Ｐゴシック"/>
            </a:endParaRPr>
          </a:p>
        </p:txBody>
      </p:sp>
      <p:sp>
        <p:nvSpPr>
          <p:cNvPr id="57346" name="Rectangle 2"/>
          <p:cNvSpPr>
            <a:spLocks noGrp="1" noRot="1" noChangeArrowheads="1" noTextEdit="1"/>
          </p:cNvSpPr>
          <p:nvPr>
            <p:ph type="sldImg"/>
          </p:nvPr>
        </p:nvSpPr>
        <p:spPr bwMode="auto">
          <a:xfrm>
            <a:off x="1298575" y="687388"/>
            <a:ext cx="3808413" cy="2855912"/>
          </a:xfrm>
          <a:noFill/>
          <a:ln>
            <a:solidFill>
              <a:srgbClr val="000000"/>
            </a:solidFill>
            <a:miter lim="800000"/>
            <a:headEnd/>
            <a:tailEnd/>
          </a:ln>
        </p:spPr>
      </p:sp>
      <p:sp>
        <p:nvSpPr>
          <p:cNvPr id="57347" name="Rectangle 3"/>
          <p:cNvSpPr>
            <a:spLocks noGrp="1" noChangeArrowheads="1"/>
          </p:cNvSpPr>
          <p:nvPr>
            <p:ph type="body" idx="1"/>
          </p:nvPr>
        </p:nvSpPr>
        <p:spPr bwMode="auto">
          <a:xfrm>
            <a:off x="438150" y="3735388"/>
            <a:ext cx="5516563" cy="5083175"/>
          </a:xfrm>
          <a:noFill/>
        </p:spPr>
        <p:txBody>
          <a:bodyPr wrap="square" numCol="1" anchor="t" anchorCtr="0" compatLnSpc="1">
            <a:prstTxWarp prst="textNoShape">
              <a:avLst/>
            </a:prstTxWarp>
          </a:bodyPr>
          <a:lstStyle/>
          <a:p>
            <a:pPr>
              <a:spcBef>
                <a:spcPct val="0"/>
              </a:spcBef>
            </a:pPr>
            <a:r>
              <a:rPr lang="nb-NO" sz="1000" smtClean="0"/>
              <a:t>Bør ikke ta imot gaver av mer enn ubetydelig verdi</a:t>
            </a:r>
          </a:p>
          <a:p>
            <a:pPr>
              <a:spcBef>
                <a:spcPct val="0"/>
              </a:spcBef>
            </a:pPr>
            <a:r>
              <a:rPr lang="nb-NO" sz="1000" smtClean="0"/>
              <a:t>3 kontrollspørsmål ved gaver:</a:t>
            </a:r>
          </a:p>
          <a:p>
            <a:pPr lvl="1">
              <a:spcBef>
                <a:spcPct val="0"/>
              </a:spcBef>
            </a:pPr>
            <a:r>
              <a:rPr lang="nb-NO" sz="1000" smtClean="0"/>
              <a:t>Hva er gavens verdi? </a:t>
            </a:r>
          </a:p>
          <a:p>
            <a:pPr lvl="1">
              <a:spcBef>
                <a:spcPct val="0"/>
              </a:spcBef>
            </a:pPr>
            <a:r>
              <a:rPr lang="nb-NO" sz="1000" smtClean="0"/>
              <a:t>Hvorfor får akkurat jeg denne gaven? </a:t>
            </a:r>
          </a:p>
          <a:p>
            <a:pPr lvl="1">
              <a:spcBef>
                <a:spcPct val="0"/>
              </a:spcBef>
            </a:pPr>
            <a:r>
              <a:rPr lang="nb-NO" sz="1000" smtClean="0"/>
              <a:t>Er det ok om det står om gaven i avisa i morgen?</a:t>
            </a:r>
          </a:p>
          <a:p>
            <a:pPr>
              <a:spcBef>
                <a:spcPct val="0"/>
              </a:spcBef>
            </a:pPr>
            <a:r>
              <a:rPr lang="nb-NO" sz="1000" smtClean="0"/>
              <a:t>Kommunen bør ha retningslinjer om gaver og sikre felles forståelse for sitt etiske regelverk. </a:t>
            </a:r>
          </a:p>
          <a:p>
            <a:pPr>
              <a:spcBef>
                <a:spcPct val="0"/>
              </a:spcBef>
            </a:pPr>
            <a:r>
              <a:rPr lang="nb-NO" sz="1000" smtClean="0"/>
              <a:t>De samme regler bør gjelde for politikerne som de ansatte i kommunen</a:t>
            </a:r>
          </a:p>
          <a:p>
            <a:pPr>
              <a:spcBef>
                <a:spcPct val="0"/>
              </a:spcBef>
            </a:pPr>
            <a:r>
              <a:rPr lang="nb-NO" smtClean="0"/>
              <a:t>En leverandør vil alltid forsøke å binde sine kunder nærmere til seg – det er helt naturlig</a:t>
            </a:r>
          </a:p>
          <a:p>
            <a:pPr>
              <a:spcBef>
                <a:spcPct val="0"/>
              </a:spcBef>
            </a:pPr>
            <a:r>
              <a:rPr lang="nb-NO" smtClean="0"/>
              <a:t>Omdømme dreier seg om hvordan kommunene fremstår. I Kirkenes en gang høsten 2009 hadde KS som vanlig arrangert høstkonferanse for kommunene, der diskuteres mange viktige saker, man deler erfaringer og får informasjon om saker av betydning for sektoren. På konferansene pleier KS å slippe til leverandører av pensjon og forsikring som utstillere – ikke noe oppsiktsvekkende ved det. Om kvelden møtes man gjerne i baren og denne saken dreide seg om at Vital spanderte noen drinker på deltagerne fra kommunene. Heller ikke så uvanlig, men kanskje litt uheldig? Noen av kommunene var i en anbudsfase der de skal velge forsikringsselskap, det kan dreie seg om ganske store kontrakter. Antagelig var ikke drinkene overhode viktige. Men hvis man er i tvil om hva man skal gjøre, kan det være lurt å spørre:</a:t>
            </a:r>
            <a:endParaRPr lang="nb-NO" i="1" smtClean="0"/>
          </a:p>
          <a:p>
            <a:pPr>
              <a:spcBef>
                <a:spcPct val="0"/>
              </a:spcBef>
            </a:pPr>
            <a:r>
              <a:rPr lang="nb-NO" i="1" smtClean="0"/>
              <a:t>Kan vi tåle at dette står på førstesiden av Kommunal Rapport? Eller på førstesiden av lokalavisa?</a:t>
            </a:r>
            <a:endParaRPr lang="nb-NO" smtClean="0"/>
          </a:p>
          <a:p>
            <a:pPr>
              <a:spcBef>
                <a:spcPct val="0"/>
              </a:spcBef>
            </a:pPr>
            <a:r>
              <a:rPr lang="nb-NO" smtClean="0"/>
              <a:t>Denne saken kom på førstesiden av avisa Finnmarken og saken ble flittig diskutert på avisens nettsider, der noen folk synes dette var ubetydelig og andre syntes det var enda en bekreftelse på dårlig kommunepraksis. Omdømme er slett ikke en objektiv størrelse som alltid står i forhold til forseelsen.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507E5-D658-415E-9141-3B1006DA89D5}" type="slidenum">
              <a:rPr lang="nb-NO">
                <a:solidFill>
                  <a:srgbClr val="000000"/>
                </a:solidFill>
                <a:latin typeface="Arial" charset="0"/>
                <a:ea typeface="ＭＳ Ｐゴシック"/>
                <a:cs typeface="ＭＳ Ｐゴシック"/>
              </a:rPr>
              <a:pPr fontAlgn="base">
                <a:spcBef>
                  <a:spcPct val="0"/>
                </a:spcBef>
                <a:spcAft>
                  <a:spcPct val="0"/>
                </a:spcAft>
              </a:pPr>
              <a:t>19</a:t>
            </a:fld>
            <a:endParaRPr lang="nb-NO">
              <a:solidFill>
                <a:srgbClr val="000000"/>
              </a:solidFill>
              <a:latin typeface="Arial" charset="0"/>
              <a:ea typeface="ＭＳ Ｐゴシック"/>
              <a:cs typeface="ＭＳ Ｐゴシック"/>
            </a:endParaRPr>
          </a:p>
        </p:txBody>
      </p:sp>
      <p:sp>
        <p:nvSpPr>
          <p:cNvPr id="59394" name="Rectangle 2"/>
          <p:cNvSpPr>
            <a:spLocks noGrp="1" noRot="1" noChangeArrowheads="1" noTextEdit="1"/>
          </p:cNvSpPr>
          <p:nvPr>
            <p:ph type="sldImg"/>
          </p:nvPr>
        </p:nvSpPr>
        <p:spPr bwMode="auto">
          <a:xfrm>
            <a:off x="735013" y="327025"/>
            <a:ext cx="5048250" cy="3786188"/>
          </a:xfrm>
          <a:no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a:spcBef>
                <a:spcPct val="0"/>
              </a:spcBef>
            </a:pPr>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8D6ECCC5-A0F1-4410-8A11-E1D532F2FDDF}" type="datetimeFigureOut">
              <a:rPr lang="nb-NO"/>
              <a:pPr>
                <a:defRPr/>
              </a:pPr>
              <a:t>08.02.2012</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D69409A2-0BC5-4CA4-ADDA-BAFF7AE34A9B}"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687C3A08-8D9E-4B57-9AFB-F732B184B818}" type="datetimeFigureOut">
              <a:rPr lang="nb-NO"/>
              <a:pPr>
                <a:defRPr/>
              </a:pPr>
              <a:t>08.02.2012</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C355CFB2-4F8F-43F3-A623-90C4D5793064}"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5029286-4E5C-42D7-9366-6BB547F3F02F}" type="datetimeFigureOut">
              <a:rPr lang="nb-NO"/>
              <a:pPr>
                <a:defRPr/>
              </a:pPr>
              <a:t>08.02.2012</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AE75FB6-CAF5-41FE-BF42-DD6018A97702}"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Ref idx="1001">
        <a:schemeClr val="bg1"/>
      </p:bgRef>
    </p:bg>
    <p:spTree>
      <p:nvGrpSpPr>
        <p:cNvPr id="1" name=""/>
        <p:cNvGrpSpPr/>
        <p:nvPr/>
      </p:nvGrpSpPr>
      <p:grpSpPr>
        <a:xfrm>
          <a:off x="0" y="0"/>
          <a:ext cx="0" cy="0"/>
          <a:chOff x="0" y="0"/>
          <a:chExt cx="0" cy="0"/>
        </a:xfrm>
      </p:grpSpPr>
      <p:pic>
        <p:nvPicPr>
          <p:cNvPr id="4" name="Picture 6" descr="KS_ppt_underlag01_2009.png"/>
          <p:cNvPicPr>
            <a:picLocks noChangeAspect="1"/>
          </p:cNvPicPr>
          <p:nvPr userDrawn="1"/>
        </p:nvPicPr>
        <p:blipFill>
          <a:blip r:embed="rId2"/>
          <a:srcRect/>
          <a:stretch>
            <a:fillRect/>
          </a:stretch>
        </p:blipFill>
        <p:spPr bwMode="auto">
          <a:xfrm>
            <a:off x="0" y="1588"/>
            <a:ext cx="9144000" cy="6854825"/>
          </a:xfrm>
          <a:prstGeom prst="rect">
            <a:avLst/>
          </a:prstGeom>
          <a:noFill/>
          <a:ln w="9525">
            <a:noFill/>
            <a:miter lim="800000"/>
            <a:headEnd/>
            <a:tailEnd/>
          </a:ln>
        </p:spPr>
      </p:pic>
      <p:sp>
        <p:nvSpPr>
          <p:cNvPr id="3074" name="Rectangle 2"/>
          <p:cNvSpPr>
            <a:spLocks noGrp="1" noChangeArrowheads="1"/>
          </p:cNvSpPr>
          <p:nvPr>
            <p:ph type="ctrTitle"/>
          </p:nvPr>
        </p:nvSpPr>
        <p:spPr>
          <a:xfrm>
            <a:off x="1752600" y="3992373"/>
            <a:ext cx="8001000" cy="579437"/>
          </a:xfrm>
        </p:spPr>
        <p:txBody>
          <a:bodyPr/>
          <a:lstStyle>
            <a:lvl1pPr>
              <a:defRPr sz="3200">
                <a:solidFill>
                  <a:schemeClr val="bg1"/>
                </a:solidFill>
              </a:defRPr>
            </a:lvl1pPr>
          </a:lstStyle>
          <a:p>
            <a:r>
              <a:rPr lang="nb-NO" smtClean="0"/>
              <a:t>Klikk for å redigere tittelstil</a:t>
            </a:r>
            <a:endParaRPr lang="en-US"/>
          </a:p>
        </p:txBody>
      </p:sp>
      <p:sp>
        <p:nvSpPr>
          <p:cNvPr id="3075" name="Rectangle 3"/>
          <p:cNvSpPr>
            <a:spLocks noGrp="1" noChangeArrowheads="1"/>
          </p:cNvSpPr>
          <p:nvPr>
            <p:ph type="subTitle" idx="1"/>
          </p:nvPr>
        </p:nvSpPr>
        <p:spPr>
          <a:xfrm>
            <a:off x="1752600" y="4601973"/>
            <a:ext cx="8001000" cy="457200"/>
          </a:xfrm>
        </p:spPr>
        <p:txBody>
          <a:bodyPr/>
          <a:lstStyle>
            <a:lvl1pPr marL="0" indent="0">
              <a:buFontTx/>
              <a:buNone/>
              <a:defRPr sz="1800">
                <a:solidFill>
                  <a:schemeClr val="bg1"/>
                </a:solidFill>
              </a:defRPr>
            </a:lvl1pPr>
          </a:lstStyle>
          <a:p>
            <a:r>
              <a:rPr lang="nb-NO" smtClean="0"/>
              <a:t>Klikk for å redigere undertittelstil i malen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700213"/>
            <a:ext cx="36957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305300" y="1700213"/>
            <a:ext cx="36957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5"/>
          <p:cNvSpPr>
            <a:spLocks noGrp="1" noChangeArrowheads="1"/>
          </p:cNvSpPr>
          <p:nvPr>
            <p:ph type="ftr" sz="quarter" idx="10"/>
          </p:nvPr>
        </p:nvSpPr>
        <p:spPr>
          <a:xfrm rot="16200000">
            <a:off x="8075613" y="1725613"/>
            <a:ext cx="1371600" cy="457200"/>
          </a:xfrm>
          <a:prstGeom prst="rect">
            <a:avLst/>
          </a:prstGeom>
        </p:spPr>
        <p:txBody>
          <a:bodyPr/>
          <a:lstStyle>
            <a:lvl1pPr>
              <a:defRPr sz="2400">
                <a:solidFill>
                  <a:srgbClr val="000000"/>
                </a:solidFill>
                <a:latin typeface="+mn-lt"/>
                <a:ea typeface="ＭＳ Ｐゴシック"/>
              </a:defRPr>
            </a:lvl1pPr>
          </a:lstStyle>
          <a:p>
            <a:pPr>
              <a:defRPr/>
            </a:pPr>
            <a:endParaRPr lang="en-US"/>
          </a:p>
        </p:txBody>
      </p:sp>
    </p:spTree>
  </p:cSld>
  <p:clrMapOvr>
    <a:masterClrMapping/>
  </p:clrMapOvr>
  <p:transition spd="med">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5"/>
          <p:cNvSpPr>
            <a:spLocks noGrp="1" noChangeArrowheads="1"/>
          </p:cNvSpPr>
          <p:nvPr>
            <p:ph type="ftr" sz="quarter" idx="10"/>
          </p:nvPr>
        </p:nvSpPr>
        <p:spPr>
          <a:xfrm rot="16200000">
            <a:off x="8075613" y="1725613"/>
            <a:ext cx="1371600" cy="457200"/>
          </a:xfrm>
          <a:prstGeom prst="rect">
            <a:avLst/>
          </a:prstGeom>
        </p:spPr>
        <p:txBody>
          <a:bodyPr/>
          <a:lstStyle>
            <a:lvl1pPr>
              <a:defRPr sz="2400">
                <a:solidFill>
                  <a:srgbClr val="000000"/>
                </a:solidFill>
                <a:latin typeface="+mn-lt"/>
                <a:ea typeface="ＭＳ Ｐゴシック"/>
              </a:defRPr>
            </a:lvl1pPr>
          </a:lstStyle>
          <a:p>
            <a:pPr>
              <a:defRPr/>
            </a:pPr>
            <a:endParaRPr lang="en-US"/>
          </a:p>
        </p:txBody>
      </p:sp>
    </p:spTree>
  </p:cSld>
  <p:clrMapOvr>
    <a:masterClrMapping/>
  </p:clrMapOvr>
  <p:transition spd="med">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3053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CD6E9C7-E7B6-49EE-B625-2039760109E5}" type="datetimeFigureOut">
              <a:rPr lang="nb-NO"/>
              <a:pPr>
                <a:defRPr/>
              </a:pPr>
              <a:t>08.02.2012</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84B8B09-2911-4A63-B798-A77A87E32884}"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115050" y="609600"/>
            <a:ext cx="188595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609600"/>
            <a:ext cx="550545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4D639C78-81C2-4434-82E6-4AF7A507422C}" type="datetimeFigureOut">
              <a:rPr lang="nb-NO"/>
              <a:pPr>
                <a:defRPr/>
              </a:pPr>
              <a:t>08.02.2012</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90AFE19B-C85D-4B7A-979B-000EE146BAE4}"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B0B0221F-3FF9-49BF-88A1-C4B1B0DB6B82}" type="datetimeFigureOut">
              <a:rPr lang="nb-NO"/>
              <a:pPr>
                <a:defRPr/>
              </a:pPr>
              <a:t>08.02.2012</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E99EA863-27A5-4CC5-9C22-3D6232B3A112}"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AF283C41-7C80-495C-9E84-3AF76265E330}" type="datetimeFigureOut">
              <a:rPr lang="nb-NO"/>
              <a:pPr>
                <a:defRPr/>
              </a:pPr>
              <a:t>08.02.2012</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A7BFC3CB-9C86-42B2-9EFF-5966C874D503}"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53D1C48B-405E-45DA-8EB5-7737BCF8E618}" type="datetimeFigureOut">
              <a:rPr lang="nb-NO"/>
              <a:pPr>
                <a:defRPr/>
              </a:pPr>
              <a:t>08.02.2012</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68D87D34-30C5-47D7-BF26-F98DF8A32B54}"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695742F1-8B6D-475D-89AB-9540DED395AD}" type="datetimeFigureOut">
              <a:rPr lang="nb-NO"/>
              <a:pPr>
                <a:defRPr/>
              </a:pPr>
              <a:t>08.02.2012</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3A28BB13-AE9D-4E39-A672-E6AD7239EA24}"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194761AA-079B-4FF6-8177-E178F2F4419C}" type="datetimeFigureOut">
              <a:rPr lang="nb-NO"/>
              <a:pPr>
                <a:defRPr/>
              </a:pPr>
              <a:t>08.02.2012</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3627AA3-10C1-4347-84C2-AD6B216829A3}"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C88C03D9-ACF3-41BC-A4AE-230E3457FB0B}" type="datetimeFigureOut">
              <a:rPr lang="nb-NO"/>
              <a:pPr>
                <a:defRPr/>
              </a:pPr>
              <a:t>08.02.2012</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11C429F0-A8A0-4F54-B103-650A54E48E27}"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F3070AB-BE7A-46B3-99BC-5DA93AC4A16F}" type="datetimeFigureOut">
              <a:rPr lang="nb-NO"/>
              <a:pPr>
                <a:defRPr/>
              </a:pPr>
              <a:t>08.02.2012</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7E2C9FC-AF3C-4BE8-A6AB-7279B3BFFB02}"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en-US" smtClean="0"/>
          </a:p>
        </p:txBody>
      </p:sp>
      <p:sp>
        <p:nvSpPr>
          <p:cNvPr id="13315" name="Rectangle 3"/>
          <p:cNvSpPr>
            <a:spLocks noGrp="1" noChangeArrowheads="1"/>
          </p:cNvSpPr>
          <p:nvPr>
            <p:ph type="body" idx="1"/>
          </p:nvPr>
        </p:nvSpPr>
        <p:spPr bwMode="auto">
          <a:xfrm>
            <a:off x="4572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smtClean="0"/>
          </a:p>
        </p:txBody>
      </p:sp>
      <p:sp>
        <p:nvSpPr>
          <p:cNvPr id="1032" name="Text Box 8"/>
          <p:cNvSpPr txBox="1">
            <a:spLocks noChangeArrowheads="1"/>
          </p:cNvSpPr>
          <p:nvPr/>
        </p:nvSpPr>
        <p:spPr bwMode="auto">
          <a:xfrm rot="-5400000">
            <a:off x="8440737" y="2947988"/>
            <a:ext cx="549275" cy="457200"/>
          </a:xfrm>
          <a:prstGeom prst="rect">
            <a:avLst/>
          </a:prstGeom>
          <a:noFill/>
          <a:ln w="9525">
            <a:noFill/>
            <a:miter lim="800000"/>
            <a:headEnd/>
            <a:tailEnd/>
          </a:ln>
          <a:effectLst/>
        </p:spPr>
        <p:txBody>
          <a:bodyPr vert="eaVert">
            <a:spAutoFit/>
          </a:bodyPr>
          <a:lstStyle/>
          <a:p>
            <a:pPr eaLnBrk="0" hangingPunct="0">
              <a:defRPr/>
            </a:pPr>
            <a:endParaRPr lang="nb-NO" sz="2400">
              <a:solidFill>
                <a:srgbClr val="000000"/>
              </a:solidFill>
              <a:latin typeface="+mn-lt"/>
              <a:ea typeface="ＭＳ Ｐゴシック" pitchFamily="-97" charset="-128"/>
            </a:endParaRPr>
          </a:p>
        </p:txBody>
      </p:sp>
      <p:sp>
        <p:nvSpPr>
          <p:cNvPr id="1033" name="Rectangle 9"/>
          <p:cNvSpPr>
            <a:spLocks noChangeArrowheads="1"/>
          </p:cNvSpPr>
          <p:nvPr/>
        </p:nvSpPr>
        <p:spPr bwMode="auto">
          <a:xfrm rot="-5400000">
            <a:off x="7772400" y="5334000"/>
            <a:ext cx="1981200" cy="457200"/>
          </a:xfrm>
          <a:prstGeom prst="rect">
            <a:avLst/>
          </a:prstGeom>
          <a:noFill/>
          <a:ln w="9525">
            <a:noFill/>
            <a:miter lim="800000"/>
            <a:headEnd/>
            <a:tailEnd/>
          </a:ln>
          <a:effectLst/>
        </p:spPr>
        <p:txBody>
          <a:bodyPr anchor="ctr"/>
          <a:lstStyle/>
          <a:p>
            <a:pPr eaLnBrk="0" hangingPunct="0">
              <a:defRPr/>
            </a:pPr>
            <a:endParaRPr lang="nb-NO" sz="900" b="1">
              <a:solidFill>
                <a:srgbClr val="001A58"/>
              </a:solidFill>
              <a:latin typeface="+mn-lt"/>
              <a:ea typeface="ＭＳ Ｐゴシック" pitchFamily="-97" charset="-128"/>
            </a:endParaRPr>
          </a:p>
        </p:txBody>
      </p:sp>
      <p:pic>
        <p:nvPicPr>
          <p:cNvPr id="13318" name="Picture 8" descr="ks_ppt_underlag_06.png"/>
          <p:cNvPicPr>
            <a:picLocks noChangeAspect="1"/>
          </p:cNvPicPr>
          <p:nvPr/>
        </p:nvPicPr>
        <p:blipFill>
          <a:blip r:embed="rId6"/>
          <a:srcRect/>
          <a:stretch>
            <a:fillRect/>
          </a:stretch>
        </p:blipFill>
        <p:spPr bwMode="auto">
          <a:xfrm>
            <a:off x="8288338" y="0"/>
            <a:ext cx="85566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80" r:id="rId2"/>
    <p:sldLayoutId id="2147483693" r:id="rId3"/>
    <p:sldLayoutId id="2147483694" r:id="rId4"/>
  </p:sldLayoutIdLst>
  <p:hf sldNum="0" hdr="0" dt="0"/>
  <p:txStyles>
    <p:titleStyle>
      <a:lvl1pPr algn="l" rtl="0" fontAlgn="base">
        <a:spcBef>
          <a:spcPct val="0"/>
        </a:spcBef>
        <a:spcAft>
          <a:spcPct val="0"/>
        </a:spcAft>
        <a:defRPr sz="3600">
          <a:solidFill>
            <a:schemeClr val="tx2"/>
          </a:solidFill>
          <a:latin typeface="+mj-lt"/>
          <a:ea typeface="ＭＳ Ｐゴシック" pitchFamily="-97" charset="-128"/>
          <a:cs typeface="ＭＳ Ｐゴシック"/>
        </a:defRPr>
      </a:lvl1pPr>
      <a:lvl2pPr algn="l" rtl="0" fontAlgn="base">
        <a:spcBef>
          <a:spcPct val="0"/>
        </a:spcBef>
        <a:spcAft>
          <a:spcPct val="0"/>
        </a:spcAft>
        <a:defRPr sz="3600">
          <a:solidFill>
            <a:schemeClr val="tx2"/>
          </a:solidFill>
          <a:latin typeface="Helvetica" pitchFamily="37" charset="0"/>
          <a:ea typeface="ＭＳ Ｐゴシック" pitchFamily="-97" charset="-128"/>
          <a:cs typeface="ＭＳ Ｐゴシック"/>
        </a:defRPr>
      </a:lvl2pPr>
      <a:lvl3pPr algn="l" rtl="0" fontAlgn="base">
        <a:spcBef>
          <a:spcPct val="0"/>
        </a:spcBef>
        <a:spcAft>
          <a:spcPct val="0"/>
        </a:spcAft>
        <a:defRPr sz="3600">
          <a:solidFill>
            <a:schemeClr val="tx2"/>
          </a:solidFill>
          <a:latin typeface="Helvetica" pitchFamily="37" charset="0"/>
          <a:ea typeface="ＭＳ Ｐゴシック" pitchFamily="-97" charset="-128"/>
          <a:cs typeface="ＭＳ Ｐゴシック"/>
        </a:defRPr>
      </a:lvl3pPr>
      <a:lvl4pPr algn="l" rtl="0" fontAlgn="base">
        <a:spcBef>
          <a:spcPct val="0"/>
        </a:spcBef>
        <a:spcAft>
          <a:spcPct val="0"/>
        </a:spcAft>
        <a:defRPr sz="3600">
          <a:solidFill>
            <a:schemeClr val="tx2"/>
          </a:solidFill>
          <a:latin typeface="Helvetica" pitchFamily="37" charset="0"/>
          <a:ea typeface="ＭＳ Ｐゴシック" pitchFamily="-97" charset="-128"/>
          <a:cs typeface="ＭＳ Ｐゴシック"/>
        </a:defRPr>
      </a:lvl4pPr>
      <a:lvl5pPr algn="l" rtl="0" fontAlgn="base">
        <a:spcBef>
          <a:spcPct val="0"/>
        </a:spcBef>
        <a:spcAft>
          <a:spcPct val="0"/>
        </a:spcAft>
        <a:defRPr sz="3600">
          <a:solidFill>
            <a:schemeClr val="tx2"/>
          </a:solidFill>
          <a:latin typeface="Helvetica" pitchFamily="37" charset="0"/>
          <a:ea typeface="ＭＳ Ｐゴシック" pitchFamily="-97" charset="-128"/>
          <a:cs typeface="ＭＳ Ｐゴシック"/>
        </a:defRPr>
      </a:lvl5pPr>
      <a:lvl6pPr marL="457200" algn="l" rtl="0" eaLnBrk="1" fontAlgn="base" hangingPunct="1">
        <a:spcBef>
          <a:spcPct val="0"/>
        </a:spcBef>
        <a:spcAft>
          <a:spcPct val="0"/>
        </a:spcAft>
        <a:defRPr sz="3600">
          <a:solidFill>
            <a:schemeClr val="tx2"/>
          </a:solidFill>
          <a:latin typeface="Helvetica" pitchFamily="37" charset="0"/>
        </a:defRPr>
      </a:lvl6pPr>
      <a:lvl7pPr marL="914400" algn="l" rtl="0" eaLnBrk="1" fontAlgn="base" hangingPunct="1">
        <a:spcBef>
          <a:spcPct val="0"/>
        </a:spcBef>
        <a:spcAft>
          <a:spcPct val="0"/>
        </a:spcAft>
        <a:defRPr sz="3600">
          <a:solidFill>
            <a:schemeClr val="tx2"/>
          </a:solidFill>
          <a:latin typeface="Helvetica" pitchFamily="37" charset="0"/>
        </a:defRPr>
      </a:lvl7pPr>
      <a:lvl8pPr marL="1371600" algn="l" rtl="0" eaLnBrk="1" fontAlgn="base" hangingPunct="1">
        <a:spcBef>
          <a:spcPct val="0"/>
        </a:spcBef>
        <a:spcAft>
          <a:spcPct val="0"/>
        </a:spcAft>
        <a:defRPr sz="3600">
          <a:solidFill>
            <a:schemeClr val="tx2"/>
          </a:solidFill>
          <a:latin typeface="Helvetica" pitchFamily="37" charset="0"/>
        </a:defRPr>
      </a:lvl8pPr>
      <a:lvl9pPr marL="1828800" algn="l" rtl="0" eaLnBrk="1" fontAlgn="base" hangingPunct="1">
        <a:spcBef>
          <a:spcPct val="0"/>
        </a:spcBef>
        <a:spcAft>
          <a:spcPct val="0"/>
        </a:spcAft>
        <a:defRPr sz="3600">
          <a:solidFill>
            <a:schemeClr val="tx2"/>
          </a:solidFill>
          <a:latin typeface="Helvetica" pitchFamily="37" charset="0"/>
        </a:defRPr>
      </a:lvl9pPr>
    </p:titleStyle>
    <p:bodyStyle>
      <a:lvl1pPr marL="342900" indent="-342900" algn="l" rtl="0" fontAlgn="base">
        <a:spcBef>
          <a:spcPct val="20000"/>
        </a:spcBef>
        <a:spcAft>
          <a:spcPct val="0"/>
        </a:spcAft>
        <a:buChar char="•"/>
        <a:defRPr sz="2800">
          <a:solidFill>
            <a:schemeClr val="tx1"/>
          </a:solidFill>
          <a:latin typeface="+mn-lt"/>
          <a:ea typeface="ＭＳ Ｐゴシック" pitchFamily="-97" charset="-128"/>
          <a:cs typeface="ＭＳ Ｐゴシック"/>
        </a:defRPr>
      </a:lvl1pPr>
      <a:lvl2pPr marL="742950" indent="-285750" algn="l" rtl="0" fontAlgn="base">
        <a:spcBef>
          <a:spcPct val="20000"/>
        </a:spcBef>
        <a:spcAft>
          <a:spcPct val="0"/>
        </a:spcAft>
        <a:buChar char="–"/>
        <a:defRPr sz="2800">
          <a:solidFill>
            <a:schemeClr val="tx1"/>
          </a:solidFill>
          <a:latin typeface="+mn-lt"/>
          <a:ea typeface="ＭＳ Ｐゴシック" pitchFamily="37" charset="-128"/>
          <a:cs typeface="ＭＳ Ｐゴシック"/>
        </a:defRPr>
      </a:lvl2pPr>
      <a:lvl3pPr marL="1143000" indent="-228600" algn="l" rtl="0" fontAlgn="base">
        <a:spcBef>
          <a:spcPct val="20000"/>
        </a:spcBef>
        <a:spcAft>
          <a:spcPct val="0"/>
        </a:spcAft>
        <a:buChar char="•"/>
        <a:defRPr sz="2400">
          <a:solidFill>
            <a:schemeClr val="tx1"/>
          </a:solidFill>
          <a:latin typeface="+mn-lt"/>
          <a:ea typeface="ＭＳ Ｐゴシック" pitchFamily="37" charset="-128"/>
          <a:cs typeface="ＭＳ Ｐゴシック"/>
        </a:defRPr>
      </a:lvl3pPr>
      <a:lvl4pPr marL="1600200" indent="-228600" algn="l" rtl="0" fontAlgn="base">
        <a:spcBef>
          <a:spcPct val="20000"/>
        </a:spcBef>
        <a:spcAft>
          <a:spcPct val="0"/>
        </a:spcAft>
        <a:buChar char="–"/>
        <a:defRPr sz="2000">
          <a:solidFill>
            <a:schemeClr val="tx1"/>
          </a:solidFill>
          <a:latin typeface="+mn-lt"/>
          <a:ea typeface="ＭＳ Ｐゴシック" pitchFamily="37" charset="-128"/>
          <a:cs typeface="ＭＳ Ｐゴシック"/>
        </a:defRPr>
      </a:lvl4pPr>
      <a:lvl5pPr marL="2057400" indent="-228600" algn="l" rtl="0" fontAlgn="base">
        <a:spcBef>
          <a:spcPct val="20000"/>
        </a:spcBef>
        <a:spcAft>
          <a:spcPct val="0"/>
        </a:spcAft>
        <a:buChar char="»"/>
        <a:defRPr sz="2000">
          <a:solidFill>
            <a:schemeClr val="tx1"/>
          </a:solidFill>
          <a:latin typeface="+mn-lt"/>
          <a:ea typeface="ＭＳ Ｐゴシック" pitchFamily="37"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609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Klikk for å redigere tittelstil</a:t>
            </a:r>
          </a:p>
        </p:txBody>
      </p:sp>
      <p:sp>
        <p:nvSpPr>
          <p:cNvPr id="18435" name="Rectangle 3"/>
          <p:cNvSpPr>
            <a:spLocks noGrp="1" noChangeArrowheads="1"/>
          </p:cNvSpPr>
          <p:nvPr>
            <p:ph type="body" idx="1"/>
          </p:nvPr>
        </p:nvSpPr>
        <p:spPr bwMode="auto">
          <a:xfrm>
            <a:off x="457200" y="19812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a:p>
            <a:pPr lvl="4"/>
            <a:r>
              <a:rPr lang="en-US" smtClean="0"/>
              <a:t>Femte nivå</a:t>
            </a:r>
          </a:p>
        </p:txBody>
      </p:sp>
      <p:sp>
        <p:nvSpPr>
          <p:cNvPr id="2052" name="Text Box 8"/>
          <p:cNvSpPr txBox="1">
            <a:spLocks noChangeArrowheads="1"/>
          </p:cNvSpPr>
          <p:nvPr/>
        </p:nvSpPr>
        <p:spPr bwMode="auto">
          <a:xfrm rot="-5400000">
            <a:off x="8440737" y="2947988"/>
            <a:ext cx="549275" cy="457200"/>
          </a:xfrm>
          <a:prstGeom prst="rect">
            <a:avLst/>
          </a:prstGeom>
          <a:noFill/>
          <a:ln>
            <a:noFill/>
          </a:ln>
          <a:extLst>
            <a:ext uri="{909E8E84-426E-40DD-AFC4-6F175D3DCCD1}"/>
            <a:ext uri="{91240B29-F687-4F45-9708-019B960494DF}"/>
          </a:extLst>
        </p:spPr>
        <p:txBody>
          <a:bodyPr vert="eaVert">
            <a:spAutoFit/>
          </a:bodyPr>
          <a:lstStyle>
            <a:lvl1pPr eaLnBrk="0" hangingPunct="0">
              <a:defRPr sz="2400">
                <a:solidFill>
                  <a:schemeClr val="tx1"/>
                </a:solidFill>
                <a:latin typeface="Helvetica" pitchFamily="34" charset="0"/>
                <a:ea typeface="ＭＳ Ｐゴシック" pitchFamily="34" charset="-128"/>
              </a:defRPr>
            </a:lvl1pPr>
            <a:lvl2pPr marL="742950" indent="-285750" eaLnBrk="0" hangingPunct="0">
              <a:defRPr sz="2400">
                <a:solidFill>
                  <a:schemeClr val="tx1"/>
                </a:solidFill>
                <a:latin typeface="Helvetica" pitchFamily="34" charset="0"/>
                <a:ea typeface="ＭＳ Ｐゴシック" pitchFamily="34" charset="-128"/>
              </a:defRPr>
            </a:lvl2pPr>
            <a:lvl3pPr marL="1143000" indent="-228600" eaLnBrk="0" hangingPunct="0">
              <a:defRPr sz="2400">
                <a:solidFill>
                  <a:schemeClr val="tx1"/>
                </a:solidFill>
                <a:latin typeface="Helvetica" pitchFamily="34" charset="0"/>
                <a:ea typeface="ＭＳ Ｐゴシック" pitchFamily="34" charset="-128"/>
              </a:defRPr>
            </a:lvl3pPr>
            <a:lvl4pPr marL="1600200" indent="-228600" eaLnBrk="0" hangingPunct="0">
              <a:defRPr sz="2400">
                <a:solidFill>
                  <a:schemeClr val="tx1"/>
                </a:solidFill>
                <a:latin typeface="Helvetica" pitchFamily="34" charset="0"/>
                <a:ea typeface="ＭＳ Ｐゴシック" pitchFamily="34" charset="-128"/>
              </a:defRPr>
            </a:lvl4pPr>
            <a:lvl5pPr marL="2057400" indent="-228600" eaLnBrk="0" hangingPunct="0">
              <a:defRPr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Helvetica" pitchFamily="34" charset="0"/>
                <a:ea typeface="ＭＳ Ｐゴシック" pitchFamily="34" charset="-128"/>
              </a:defRPr>
            </a:lvl9pPr>
          </a:lstStyle>
          <a:p>
            <a:pPr>
              <a:defRPr/>
            </a:pPr>
            <a:endParaRPr lang="nb-NO" smtClean="0">
              <a:solidFill>
                <a:srgbClr val="000000"/>
              </a:solidFill>
              <a:cs typeface="Arial" charset="0"/>
            </a:endParaRPr>
          </a:p>
        </p:txBody>
      </p:sp>
      <p:sp>
        <p:nvSpPr>
          <p:cNvPr id="2053" name="Rectangle 9"/>
          <p:cNvSpPr>
            <a:spLocks noChangeArrowheads="1"/>
          </p:cNvSpPr>
          <p:nvPr/>
        </p:nvSpPr>
        <p:spPr bwMode="auto">
          <a:xfrm rot="-5400000">
            <a:off x="7772400" y="5334000"/>
            <a:ext cx="1981200" cy="457200"/>
          </a:xfrm>
          <a:prstGeom prst="rect">
            <a:avLst/>
          </a:prstGeom>
          <a:noFill/>
          <a:ln>
            <a:noFill/>
          </a:ln>
          <a:extLst>
            <a:ext uri="{909E8E84-426E-40DD-AFC4-6F175D3DCCD1}"/>
            <a:ext uri="{91240B29-F687-4F45-9708-019B960494DF}"/>
          </a:extLst>
        </p:spPr>
        <p:txBody>
          <a:bodyPr anchor="ctr"/>
          <a:lstStyle/>
          <a:p>
            <a:pPr eaLnBrk="0" hangingPunct="0">
              <a:defRPr/>
            </a:pPr>
            <a:endParaRPr lang="nb-NO" sz="900" b="1">
              <a:solidFill>
                <a:srgbClr val="001A58"/>
              </a:solidFill>
              <a:latin typeface="+mn-lt"/>
            </a:endParaRPr>
          </a:p>
        </p:txBody>
      </p:sp>
      <p:pic>
        <p:nvPicPr>
          <p:cNvPr id="18438" name="Picture 8" descr="ks_ppt_underlag_06.png"/>
          <p:cNvPicPr>
            <a:picLocks noChangeAspect="1"/>
          </p:cNvPicPr>
          <p:nvPr/>
        </p:nvPicPr>
        <p:blipFill>
          <a:blip r:embed="rId13"/>
          <a:srcRect/>
          <a:stretch>
            <a:fillRect/>
          </a:stretch>
        </p:blipFill>
        <p:spPr bwMode="auto">
          <a:xfrm>
            <a:off x="8288338" y="0"/>
            <a:ext cx="85566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ＭＳ Ｐゴシック"/>
        </a:defRPr>
      </a:lvl1pPr>
      <a:lvl2pPr algn="l" rtl="0" eaLnBrk="0" fontAlgn="base" hangingPunct="0">
        <a:spcBef>
          <a:spcPct val="0"/>
        </a:spcBef>
        <a:spcAft>
          <a:spcPct val="0"/>
        </a:spcAft>
        <a:defRPr sz="3600">
          <a:solidFill>
            <a:schemeClr val="tx2"/>
          </a:solidFill>
          <a:latin typeface="Helvetica" pitchFamily="34" charset="0"/>
          <a:ea typeface="ＭＳ Ｐゴシック" pitchFamily="34" charset="-128"/>
          <a:cs typeface="ＭＳ Ｐゴシック"/>
        </a:defRPr>
      </a:lvl2pPr>
      <a:lvl3pPr algn="l" rtl="0" eaLnBrk="0" fontAlgn="base" hangingPunct="0">
        <a:spcBef>
          <a:spcPct val="0"/>
        </a:spcBef>
        <a:spcAft>
          <a:spcPct val="0"/>
        </a:spcAft>
        <a:defRPr sz="3600">
          <a:solidFill>
            <a:schemeClr val="tx2"/>
          </a:solidFill>
          <a:latin typeface="Helvetica" pitchFamily="34" charset="0"/>
          <a:ea typeface="ＭＳ Ｐゴシック" pitchFamily="34" charset="-128"/>
          <a:cs typeface="ＭＳ Ｐゴシック"/>
        </a:defRPr>
      </a:lvl3pPr>
      <a:lvl4pPr algn="l" rtl="0" eaLnBrk="0" fontAlgn="base" hangingPunct="0">
        <a:spcBef>
          <a:spcPct val="0"/>
        </a:spcBef>
        <a:spcAft>
          <a:spcPct val="0"/>
        </a:spcAft>
        <a:defRPr sz="3600">
          <a:solidFill>
            <a:schemeClr val="tx2"/>
          </a:solidFill>
          <a:latin typeface="Helvetica" pitchFamily="34" charset="0"/>
          <a:ea typeface="ＭＳ Ｐゴシック" pitchFamily="34" charset="-128"/>
          <a:cs typeface="ＭＳ Ｐゴシック"/>
        </a:defRPr>
      </a:lvl4pPr>
      <a:lvl5pPr algn="l" rtl="0" eaLnBrk="0" fontAlgn="base" hangingPunct="0">
        <a:spcBef>
          <a:spcPct val="0"/>
        </a:spcBef>
        <a:spcAft>
          <a:spcPct val="0"/>
        </a:spcAft>
        <a:defRPr sz="3600">
          <a:solidFill>
            <a:schemeClr val="tx2"/>
          </a:solidFill>
          <a:latin typeface="Helvetica" pitchFamily="34" charset="0"/>
          <a:ea typeface="ＭＳ Ｐゴシック" pitchFamily="34" charset="-128"/>
          <a:cs typeface="ＭＳ Ｐゴシック"/>
        </a:defRPr>
      </a:lvl5pPr>
      <a:lvl6pPr marL="457200" algn="l" rtl="0" eaLnBrk="0" fontAlgn="base" hangingPunct="0">
        <a:spcBef>
          <a:spcPct val="0"/>
        </a:spcBef>
        <a:spcAft>
          <a:spcPct val="0"/>
        </a:spcAft>
        <a:defRPr sz="3600">
          <a:solidFill>
            <a:schemeClr val="tx2"/>
          </a:solidFill>
          <a:latin typeface="Helvetica" pitchFamily="34" charset="0"/>
          <a:ea typeface="ＭＳ Ｐゴシック" pitchFamily="34" charset="-128"/>
        </a:defRPr>
      </a:lvl6pPr>
      <a:lvl7pPr marL="914400" algn="l" rtl="0" eaLnBrk="0" fontAlgn="base" hangingPunct="0">
        <a:spcBef>
          <a:spcPct val="0"/>
        </a:spcBef>
        <a:spcAft>
          <a:spcPct val="0"/>
        </a:spcAft>
        <a:defRPr sz="3600">
          <a:solidFill>
            <a:schemeClr val="tx2"/>
          </a:solidFill>
          <a:latin typeface="Helvetica" pitchFamily="34" charset="0"/>
          <a:ea typeface="ＭＳ Ｐゴシック" pitchFamily="34" charset="-128"/>
        </a:defRPr>
      </a:lvl7pPr>
      <a:lvl8pPr marL="1371600" algn="l" rtl="0" eaLnBrk="0" fontAlgn="base" hangingPunct="0">
        <a:spcBef>
          <a:spcPct val="0"/>
        </a:spcBef>
        <a:spcAft>
          <a:spcPct val="0"/>
        </a:spcAft>
        <a:defRPr sz="3600">
          <a:solidFill>
            <a:schemeClr val="tx2"/>
          </a:solidFill>
          <a:latin typeface="Helvetica" pitchFamily="34" charset="0"/>
          <a:ea typeface="ＭＳ Ｐゴシック" pitchFamily="34" charset="-128"/>
        </a:defRPr>
      </a:lvl8pPr>
      <a:lvl9pPr marL="1828800" algn="l" rtl="0" eaLnBrk="0" fontAlgn="base" hangingPunct="0">
        <a:spcBef>
          <a:spcPct val="0"/>
        </a:spcBef>
        <a:spcAft>
          <a:spcPct val="0"/>
        </a:spcAft>
        <a:defRPr sz="3600">
          <a:solidFill>
            <a:schemeClr val="tx2"/>
          </a:solidFill>
          <a:latin typeface="Helvetica"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styrevervregisteret.no/"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tel 1"/>
          <p:cNvSpPr>
            <a:spLocks noGrp="1"/>
          </p:cNvSpPr>
          <p:nvPr>
            <p:ph type="ctrTitle"/>
          </p:nvPr>
        </p:nvSpPr>
        <p:spPr/>
        <p:txBody>
          <a:bodyPr/>
          <a:lstStyle/>
          <a:p>
            <a:r>
              <a:rPr lang="nb-NO" smtClean="0"/>
              <a:t>Andre kveld i Folkevalgtopplæringen 2012</a:t>
            </a:r>
          </a:p>
        </p:txBody>
      </p:sp>
      <p:sp>
        <p:nvSpPr>
          <p:cNvPr id="3" name="Undertittel 2"/>
          <p:cNvSpPr>
            <a:spLocks noGrp="1"/>
          </p:cNvSpPr>
          <p:nvPr>
            <p:ph type="subTitle" idx="1"/>
          </p:nvPr>
        </p:nvSpPr>
        <p:spPr/>
        <p:txBody>
          <a:bodyPr rtlCol="0">
            <a:normAutofit/>
          </a:bodyPr>
          <a:lstStyle/>
          <a:p>
            <a:pPr fontAlgn="auto">
              <a:spcAft>
                <a:spcPts val="0"/>
              </a:spcAft>
              <a:buFont typeface="Arial" pitchFamily="34" charset="0"/>
              <a:buNone/>
              <a:defRPr/>
            </a:pPr>
            <a:r>
              <a:rPr lang="nb-NO" dirty="0" smtClean="0"/>
              <a:t>Bydelspolitikere</a:t>
            </a:r>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nb-NO" smtClean="0">
                <a:ea typeface="ＭＳ Ｐゴシック"/>
              </a:rPr>
              <a:t>Hva innebærer taushetsplikten ?</a:t>
            </a:r>
          </a:p>
        </p:txBody>
      </p:sp>
      <p:sp>
        <p:nvSpPr>
          <p:cNvPr id="43010" name="Rectangle 3"/>
          <p:cNvSpPr>
            <a:spLocks noGrp="1" noChangeArrowheads="1"/>
          </p:cNvSpPr>
          <p:nvPr>
            <p:ph type="body" idx="1"/>
          </p:nvPr>
        </p:nvSpPr>
        <p:spPr/>
        <p:txBody>
          <a:bodyPr/>
          <a:lstStyle/>
          <a:p>
            <a:pPr>
              <a:lnSpc>
                <a:spcPct val="90000"/>
              </a:lnSpc>
            </a:pPr>
            <a:r>
              <a:rPr lang="nb-NO" sz="3200" smtClean="0">
                <a:ea typeface="ＭＳ Ｐゴシック"/>
              </a:rPr>
              <a:t>Aktiv plikt i å hindre at andre får tilgang til taushetsbelagte opplysninger.</a:t>
            </a:r>
          </a:p>
          <a:p>
            <a:pPr>
              <a:lnSpc>
                <a:spcPct val="90000"/>
              </a:lnSpc>
            </a:pPr>
            <a:endParaRPr lang="nb-NO" sz="1800" smtClean="0">
              <a:ea typeface="ＭＳ Ｐゴシック"/>
            </a:endParaRPr>
          </a:p>
          <a:p>
            <a:pPr>
              <a:lnSpc>
                <a:spcPct val="90000"/>
              </a:lnSpc>
            </a:pPr>
            <a:r>
              <a:rPr lang="nb-NO" sz="3200" smtClean="0">
                <a:ea typeface="ＭＳ Ｐゴシック"/>
              </a:rPr>
              <a:t>Taushetsplikten gjelder dersom man har fått opplysningene i forbindelse med vervet.</a:t>
            </a:r>
          </a:p>
          <a:p>
            <a:pPr lvl="1">
              <a:lnSpc>
                <a:spcPct val="90000"/>
              </a:lnSpc>
            </a:pPr>
            <a:r>
              <a:rPr lang="nb-NO" smtClean="0">
                <a:ea typeface="ＭＳ Ｐゴシック"/>
              </a:rPr>
              <a:t>Også selv om man fikk kjennskap til opplysningene ved en feil.</a:t>
            </a:r>
          </a:p>
          <a:p>
            <a:pPr lvl="1">
              <a:lnSpc>
                <a:spcPct val="90000"/>
              </a:lnSpc>
            </a:pPr>
            <a:r>
              <a:rPr lang="nb-NO" smtClean="0">
                <a:ea typeface="ＭＳ Ｐゴシック"/>
              </a:rPr>
              <a:t>Ikke dersom man fikk dem ”på byen” som privatperson.</a:t>
            </a:r>
          </a:p>
          <a:p>
            <a:pPr lvl="1">
              <a:lnSpc>
                <a:spcPct val="90000"/>
              </a:lnSpc>
            </a:pPr>
            <a:endParaRPr lang="nb-NO" sz="2000" smtClean="0">
              <a:ea typeface="ＭＳ Ｐゴシック"/>
            </a:endParaRPr>
          </a:p>
          <a:p>
            <a:pPr>
              <a:lnSpc>
                <a:spcPct val="90000"/>
              </a:lnSpc>
            </a:pPr>
            <a:r>
              <a:rPr lang="nb-NO" sz="3200" smtClean="0">
                <a:ea typeface="ＭＳ Ｐゴシック"/>
              </a:rPr>
              <a:t>Brudd på taushetsplikten er straffbart etter straffeloven og kan føre til:</a:t>
            </a:r>
          </a:p>
          <a:p>
            <a:pPr lvl="1">
              <a:lnSpc>
                <a:spcPct val="90000"/>
              </a:lnSpc>
            </a:pPr>
            <a:r>
              <a:rPr lang="nb-NO" smtClean="0">
                <a:ea typeface="ＭＳ Ｐゴシック"/>
              </a:rPr>
              <a:t>Fengsel i 3 mnd. </a:t>
            </a:r>
          </a:p>
          <a:p>
            <a:pPr lvl="1">
              <a:lnSpc>
                <a:spcPct val="90000"/>
              </a:lnSpc>
            </a:pPr>
            <a:r>
              <a:rPr lang="nb-NO" smtClean="0">
                <a:ea typeface="ＭＳ Ｐゴシック"/>
              </a:rPr>
              <a:t>Fradømmes retten til å fungere i vervet.</a:t>
            </a:r>
          </a:p>
          <a:p>
            <a:pPr lvl="1">
              <a:lnSpc>
                <a:spcPct val="90000"/>
              </a:lnSpc>
            </a:pPr>
            <a:r>
              <a:rPr lang="nb-NO" smtClean="0">
                <a:ea typeface="ＭＳ Ｐゴシック"/>
              </a:rPr>
              <a:t>Erstatningsansvar.</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nb-NO" smtClean="0">
                <a:ea typeface="ＭＳ Ｐゴシック"/>
              </a:rPr>
              <a:t>Hvilke opplysninger?</a:t>
            </a:r>
          </a:p>
        </p:txBody>
      </p:sp>
      <p:sp>
        <p:nvSpPr>
          <p:cNvPr id="45058" name="Rectangle 3"/>
          <p:cNvSpPr>
            <a:spLocks noGrp="1" noChangeArrowheads="1"/>
          </p:cNvSpPr>
          <p:nvPr>
            <p:ph type="body" idx="1"/>
          </p:nvPr>
        </p:nvSpPr>
        <p:spPr/>
        <p:txBody>
          <a:bodyPr/>
          <a:lstStyle/>
          <a:p>
            <a:pPr>
              <a:lnSpc>
                <a:spcPct val="140000"/>
              </a:lnSpc>
            </a:pPr>
            <a:r>
              <a:rPr lang="nb-NO" sz="1800" smtClean="0">
                <a:ea typeface="ＭＳ Ｐゴシック"/>
              </a:rPr>
              <a:t>Forvaltningsloven §13: Enhver som utfører tjeneste eller arbeid for et forvaltningsorgan, plikter å hindre at andre får adgang eller kjennskap til det han i forbindelse med tjenesten eller arbeidet får vite om:</a:t>
            </a:r>
          </a:p>
          <a:p>
            <a:pPr lvl="1">
              <a:lnSpc>
                <a:spcPct val="140000"/>
              </a:lnSpc>
              <a:buFontTx/>
              <a:buAutoNum type="arabicPeriod"/>
            </a:pPr>
            <a:r>
              <a:rPr lang="nb-NO" sz="1800" smtClean="0">
                <a:ea typeface="ＭＳ Ｐゴシック"/>
              </a:rPr>
              <a:t>Opplysninger om </a:t>
            </a:r>
            <a:r>
              <a:rPr lang="nb-NO" sz="1800" u="sng" smtClean="0">
                <a:ea typeface="ＭＳ Ｐゴシック"/>
              </a:rPr>
              <a:t>personlige forhold</a:t>
            </a:r>
            <a:r>
              <a:rPr lang="nb-NO" sz="1800" smtClean="0">
                <a:ea typeface="ＭＳ Ｐゴシック"/>
              </a:rPr>
              <a:t>, (ikke fødested, fødselsdato og personnr.)</a:t>
            </a:r>
          </a:p>
          <a:p>
            <a:pPr lvl="1">
              <a:lnSpc>
                <a:spcPct val="140000"/>
              </a:lnSpc>
              <a:buFontTx/>
              <a:buAutoNum type="arabicPeriod"/>
            </a:pPr>
            <a:r>
              <a:rPr lang="nb-NO" sz="1800" smtClean="0">
                <a:ea typeface="ＭＳ Ｐゴシック"/>
              </a:rPr>
              <a:t>Tekniske innredninger/framgangsmåter eller drifts- eller forretningsforhold som vil være av </a:t>
            </a:r>
            <a:r>
              <a:rPr lang="nb-NO" sz="1800" u="sng" smtClean="0">
                <a:ea typeface="ＭＳ Ｐゴシック"/>
              </a:rPr>
              <a:t>konkurransemessig</a:t>
            </a:r>
            <a:r>
              <a:rPr lang="nb-NO" sz="1800" smtClean="0">
                <a:ea typeface="ＭＳ Ｐゴシック"/>
              </a:rPr>
              <a:t> </a:t>
            </a:r>
            <a:r>
              <a:rPr lang="nb-NO" sz="1800" u="sng" smtClean="0">
                <a:ea typeface="ＭＳ Ｐゴシック"/>
              </a:rPr>
              <a:t>betydning</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nb-NO" smtClean="0">
                <a:ea typeface="ＭＳ Ｐゴシック"/>
              </a:rPr>
              <a:t>Individuell refleksjon</a:t>
            </a:r>
          </a:p>
        </p:txBody>
      </p:sp>
      <p:sp>
        <p:nvSpPr>
          <p:cNvPr id="46082" name="Rectangle 3"/>
          <p:cNvSpPr>
            <a:spLocks noGrp="1" noChangeArrowheads="1"/>
          </p:cNvSpPr>
          <p:nvPr>
            <p:ph idx="1"/>
          </p:nvPr>
        </p:nvSpPr>
        <p:spPr/>
        <p:txBody>
          <a:bodyPr/>
          <a:lstStyle/>
          <a:p>
            <a:r>
              <a:rPr lang="nb-NO" smtClean="0">
                <a:ea typeface="ＭＳ Ｐゴシック"/>
              </a:rPr>
              <a:t>Har jeg noen form for slektskap, eierinteresser, personlig forhold, etc som er en </a:t>
            </a:r>
            <a:r>
              <a:rPr lang="nb-NO" i="1" smtClean="0">
                <a:ea typeface="ＭＳ Ｐゴシック"/>
              </a:rPr>
              <a:t>mulighet</a:t>
            </a:r>
            <a:r>
              <a:rPr lang="nb-NO" smtClean="0">
                <a:ea typeface="ＭＳ Ｐゴシック"/>
              </a:rPr>
              <a:t> for at noen kan trekke min objektivitet i tvil?</a:t>
            </a:r>
          </a:p>
          <a:p>
            <a:r>
              <a:rPr lang="nb-NO" smtClean="0">
                <a:ea typeface="ＭＳ Ｐゴシック"/>
              </a:rPr>
              <a:t>Hvilke saker/sakstype må komme opp til politisk behandling for at jeg skal være ugild?</a:t>
            </a:r>
          </a:p>
          <a:p>
            <a:r>
              <a:rPr lang="nb-NO" smtClean="0">
                <a:ea typeface="ＭＳ Ｐゴシック"/>
              </a:rPr>
              <a:t>Har jeg noen styreverv/eierinteresser som jeg burde registrere på </a:t>
            </a:r>
            <a:r>
              <a:rPr lang="nb-NO" smtClean="0">
                <a:ea typeface="ＭＳ Ｐゴシック"/>
                <a:hlinkClick r:id="rId2"/>
              </a:rPr>
              <a:t>www.styrevervregisteret.no</a:t>
            </a:r>
            <a:r>
              <a:rPr lang="nb-NO" smtClean="0">
                <a:ea typeface="ＭＳ Ｐゴシック"/>
              </a:rPr>
              <a:t>?</a:t>
            </a:r>
          </a:p>
          <a:p>
            <a:pPr>
              <a:buFont typeface="Wingdings" pitchFamily="2" charset="2"/>
              <a:buNone/>
            </a:pPr>
            <a:endParaRPr lang="nb-NO" smtClean="0">
              <a:ea typeface="ＭＳ Ｐゴシック"/>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nb-NO" smtClean="0">
                <a:ea typeface="ＭＳ Ｐゴシック"/>
              </a:rPr>
              <a:t>Plenumsrefleksjon</a:t>
            </a:r>
          </a:p>
        </p:txBody>
      </p:sp>
      <p:sp>
        <p:nvSpPr>
          <p:cNvPr id="47106" name="Rectangle 3"/>
          <p:cNvSpPr>
            <a:spLocks noGrp="1" noChangeArrowheads="1"/>
          </p:cNvSpPr>
          <p:nvPr>
            <p:ph idx="1"/>
          </p:nvPr>
        </p:nvSpPr>
        <p:spPr/>
        <p:txBody>
          <a:bodyPr/>
          <a:lstStyle/>
          <a:p>
            <a:r>
              <a:rPr lang="nb-NO" sz="3200" smtClean="0">
                <a:ea typeface="ＭＳ Ｐゴシック"/>
              </a:rPr>
              <a:t>Gjør slektskap deg automatisk ugild?</a:t>
            </a:r>
          </a:p>
          <a:p>
            <a:r>
              <a:rPr lang="nb-NO" sz="3200" smtClean="0">
                <a:ea typeface="ＭＳ Ｐゴシック"/>
              </a:rPr>
              <a:t>Gjør økonomiske interesser deg automatisk ugild?</a:t>
            </a:r>
          </a:p>
          <a:p>
            <a:r>
              <a:rPr lang="nb-NO" sz="3200" smtClean="0">
                <a:ea typeface="ＭＳ Ｐゴシック"/>
              </a:rPr>
              <a:t>Hvordan vil du håndtere saker der du mener at andre er ugild/inhabil?</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nb-NO" smtClean="0"/>
              <a:t>Etikk, kan det brukes til noe?</a:t>
            </a:r>
          </a:p>
        </p:txBody>
      </p:sp>
      <p:sp>
        <p:nvSpPr>
          <p:cNvPr id="48130" name="Rectangle 3"/>
          <p:cNvSpPr>
            <a:spLocks noGrp="1" noChangeArrowheads="1"/>
          </p:cNvSpPr>
          <p:nvPr>
            <p:ph type="body" idx="1"/>
          </p:nvPr>
        </p:nvSpPr>
        <p:spPr>
          <a:xfrm>
            <a:off x="468313" y="1700213"/>
            <a:ext cx="7543800" cy="2484437"/>
          </a:xfrm>
        </p:spPr>
        <p:txBody>
          <a:bodyPr/>
          <a:lstStyle/>
          <a:p>
            <a:r>
              <a:rPr lang="nb-NO" smtClean="0"/>
              <a:t>Behov for åpenhet i forvaltningen og integritet hos den enkelte</a:t>
            </a:r>
          </a:p>
          <a:p>
            <a:r>
              <a:rPr lang="nb-NO" smtClean="0"/>
              <a:t>Kommunenes mangfoldige oppdrag</a:t>
            </a:r>
          </a:p>
          <a:p>
            <a:r>
              <a:rPr lang="nb-NO" smtClean="0"/>
              <a:t>Behov for etisk bevissthet</a:t>
            </a:r>
          </a:p>
          <a:p>
            <a:endParaRPr lang="nb-NO" smtClean="0"/>
          </a:p>
        </p:txBody>
      </p:sp>
      <p:pic>
        <p:nvPicPr>
          <p:cNvPr id="48131" name="Picture 4"/>
          <p:cNvPicPr>
            <a:picLocks noChangeAspect="1" noChangeArrowheads="1"/>
          </p:cNvPicPr>
          <p:nvPr/>
        </p:nvPicPr>
        <p:blipFill>
          <a:blip r:embed="rId3"/>
          <a:srcRect/>
          <a:stretch>
            <a:fillRect/>
          </a:stretch>
        </p:blipFill>
        <p:spPr bwMode="auto">
          <a:xfrm>
            <a:off x="539750" y="3910013"/>
            <a:ext cx="6119813" cy="294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nb-NO" smtClean="0"/>
              <a:t>Hva er etikk?  - for deg og meg</a:t>
            </a:r>
          </a:p>
        </p:txBody>
      </p:sp>
      <p:sp>
        <p:nvSpPr>
          <p:cNvPr id="80899" name="Rectangle 3"/>
          <p:cNvSpPr>
            <a:spLocks noGrp="1" noChangeArrowheads="1"/>
          </p:cNvSpPr>
          <p:nvPr>
            <p:ph type="body" idx="1"/>
          </p:nvPr>
        </p:nvSpPr>
        <p:spPr>
          <a:xfrm>
            <a:off x="684213" y="1916113"/>
            <a:ext cx="5975350" cy="4022725"/>
          </a:xfrm>
        </p:spPr>
        <p:txBody>
          <a:bodyPr/>
          <a:lstStyle/>
          <a:p>
            <a:r>
              <a:rPr lang="nb-NO" smtClean="0"/>
              <a:t>Oppføre seg ordentlig. </a:t>
            </a:r>
          </a:p>
          <a:p>
            <a:r>
              <a:rPr lang="nb-NO" smtClean="0"/>
              <a:t>Være rettskaffen</a:t>
            </a:r>
          </a:p>
          <a:p>
            <a:r>
              <a:rPr lang="nb-NO" smtClean="0"/>
              <a:t>Holde avtaler</a:t>
            </a:r>
          </a:p>
          <a:p>
            <a:r>
              <a:rPr lang="nb-NO" smtClean="0"/>
              <a:t>Ta ansvar</a:t>
            </a:r>
          </a:p>
          <a:p>
            <a:r>
              <a:rPr lang="nb-NO" smtClean="0"/>
              <a:t>Hjelpsom</a:t>
            </a:r>
          </a:p>
          <a:p>
            <a:r>
              <a:rPr lang="nb-NO" smtClean="0"/>
              <a:t>Lojal</a:t>
            </a:r>
          </a:p>
          <a:p>
            <a:r>
              <a:rPr lang="nb-NO" smtClean="0"/>
              <a:t>Etikk er del av vår oppdragelse, et indre kompass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7" dur="500"/>
                                        <p:tgtEl>
                                          <p:spTgt spid="808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10" dur="500"/>
                                        <p:tgtEl>
                                          <p:spTgt spid="808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3" dur="500"/>
                                        <p:tgtEl>
                                          <p:spTgt spid="808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16" dur="500"/>
                                        <p:tgtEl>
                                          <p:spTgt spid="8089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Effect transition="in" filter="blinds(horizontal)">
                                      <p:cBhvr>
                                        <p:cTn id="19" dur="500"/>
                                        <p:tgtEl>
                                          <p:spTgt spid="8089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0899">
                                            <p:txEl>
                                              <p:pRg st="5" end="5"/>
                                            </p:txEl>
                                          </p:spTgt>
                                        </p:tgtEl>
                                        <p:attrNameLst>
                                          <p:attrName>style.visibility</p:attrName>
                                        </p:attrNameLst>
                                      </p:cBhvr>
                                      <p:to>
                                        <p:strVal val="visible"/>
                                      </p:to>
                                    </p:set>
                                    <p:animEffect transition="in" filter="blinds(horizontal)">
                                      <p:cBhvr>
                                        <p:cTn id="22" dur="500"/>
                                        <p:tgtEl>
                                          <p:spTgt spid="80899">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Effect transition="in" filter="blinds(horizontal)">
                                      <p:cBhvr>
                                        <p:cTn id="25"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nb-NO" smtClean="0"/>
              <a:t>Hva er etikk? - i arbeidslivet</a:t>
            </a:r>
          </a:p>
        </p:txBody>
      </p:sp>
      <p:sp>
        <p:nvSpPr>
          <p:cNvPr id="82947" name="Rectangle 3"/>
          <p:cNvSpPr>
            <a:spLocks noGrp="1" noChangeArrowheads="1"/>
          </p:cNvSpPr>
          <p:nvPr>
            <p:ph type="body" idx="1"/>
          </p:nvPr>
        </p:nvSpPr>
        <p:spPr>
          <a:xfrm>
            <a:off x="395288" y="1628775"/>
            <a:ext cx="7543800" cy="5040313"/>
          </a:xfrm>
        </p:spPr>
        <p:txBody>
          <a:bodyPr/>
          <a:lstStyle/>
          <a:p>
            <a:endParaRPr lang="nb-NO" sz="1800" smtClean="0"/>
          </a:p>
          <a:p>
            <a:r>
              <a:rPr lang="nb-NO" sz="2400" smtClean="0"/>
              <a:t>Følge lover og regler</a:t>
            </a:r>
          </a:p>
          <a:p>
            <a:endParaRPr lang="nb-NO" sz="2400" smtClean="0"/>
          </a:p>
          <a:p>
            <a:r>
              <a:rPr lang="nb-NO" sz="2400" smtClean="0"/>
              <a:t>Måten man opptrer på overfor kunder, brukere, innbyggerne</a:t>
            </a:r>
          </a:p>
          <a:p>
            <a:endParaRPr lang="nb-NO" sz="2400" smtClean="0"/>
          </a:p>
          <a:p>
            <a:r>
              <a:rPr lang="nb-NO" sz="2400" smtClean="0"/>
              <a:t>Organisasjonskultur</a:t>
            </a:r>
          </a:p>
          <a:p>
            <a:endParaRPr lang="nb-NO" sz="2400" smtClean="0"/>
          </a:p>
          <a:p>
            <a:r>
              <a:rPr lang="nb-NO" sz="2400" smtClean="0"/>
              <a:t>Arbeidsplassens / kommunestyrets moralske standard</a:t>
            </a:r>
          </a:p>
          <a:p>
            <a:endParaRPr lang="nb-NO" sz="2400" smtClean="0"/>
          </a:p>
          <a:p>
            <a:r>
              <a:rPr lang="nb-NO" sz="2400" smtClean="0"/>
              <a:t>Etikk setter grenser for vår oppførsel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7" dur="500"/>
                                        <p:tgtEl>
                                          <p:spTgt spid="8294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2947">
                                            <p:txEl>
                                              <p:pRg st="3" end="3"/>
                                            </p:txEl>
                                          </p:spTgt>
                                        </p:tgtEl>
                                        <p:attrNameLst>
                                          <p:attrName>style.visibility</p:attrName>
                                        </p:attrNameLst>
                                      </p:cBhvr>
                                      <p:to>
                                        <p:strVal val="visible"/>
                                      </p:to>
                                    </p:set>
                                    <p:animEffect transition="in" filter="blinds(horizontal)">
                                      <p:cBhvr>
                                        <p:cTn id="10" dur="500"/>
                                        <p:tgtEl>
                                          <p:spTgt spid="8294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2947">
                                            <p:txEl>
                                              <p:pRg st="5" end="5"/>
                                            </p:txEl>
                                          </p:spTgt>
                                        </p:tgtEl>
                                        <p:attrNameLst>
                                          <p:attrName>style.visibility</p:attrName>
                                        </p:attrNameLst>
                                      </p:cBhvr>
                                      <p:to>
                                        <p:strVal val="visible"/>
                                      </p:to>
                                    </p:set>
                                    <p:animEffect transition="in" filter="blinds(horizontal)">
                                      <p:cBhvr>
                                        <p:cTn id="13" dur="500"/>
                                        <p:tgtEl>
                                          <p:spTgt spid="82947">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2947">
                                            <p:txEl>
                                              <p:pRg st="7" end="7"/>
                                            </p:txEl>
                                          </p:spTgt>
                                        </p:tgtEl>
                                        <p:attrNameLst>
                                          <p:attrName>style.visibility</p:attrName>
                                        </p:attrNameLst>
                                      </p:cBhvr>
                                      <p:to>
                                        <p:strVal val="visible"/>
                                      </p:to>
                                    </p:set>
                                    <p:animEffect transition="in" filter="blinds(horizontal)">
                                      <p:cBhvr>
                                        <p:cTn id="16" dur="500"/>
                                        <p:tgtEl>
                                          <p:spTgt spid="82947">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2947">
                                            <p:txEl>
                                              <p:pRg st="9" end="9"/>
                                            </p:txEl>
                                          </p:spTgt>
                                        </p:tgtEl>
                                        <p:attrNameLst>
                                          <p:attrName>style.visibility</p:attrName>
                                        </p:attrNameLst>
                                      </p:cBhvr>
                                      <p:to>
                                        <p:strVal val="visible"/>
                                      </p:to>
                                    </p:set>
                                    <p:animEffect transition="in" filter="blinds(horizontal)">
                                      <p:cBhvr>
                                        <p:cTn id="19" dur="500"/>
                                        <p:tgtEl>
                                          <p:spTgt spid="829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nb-NO" sz="2800" smtClean="0"/>
              <a:t>Etiske utfordringer for folkevalgte – aktuelle områder?</a:t>
            </a:r>
          </a:p>
        </p:txBody>
      </p:sp>
      <p:sp>
        <p:nvSpPr>
          <p:cNvPr id="54274" name="Rectangle 3"/>
          <p:cNvSpPr>
            <a:spLocks noGrp="1" noChangeArrowheads="1"/>
          </p:cNvSpPr>
          <p:nvPr>
            <p:ph type="body" idx="1"/>
          </p:nvPr>
        </p:nvSpPr>
        <p:spPr>
          <a:xfrm>
            <a:off x="457200" y="1981200"/>
            <a:ext cx="7543800" cy="4537075"/>
          </a:xfrm>
        </p:spPr>
        <p:txBody>
          <a:bodyPr/>
          <a:lstStyle/>
          <a:p>
            <a:r>
              <a:rPr lang="nb-NO" sz="2000" smtClean="0"/>
              <a:t>Forholdet til administrasjonen</a:t>
            </a:r>
          </a:p>
          <a:p>
            <a:endParaRPr lang="nb-NO" sz="2000" smtClean="0"/>
          </a:p>
          <a:p>
            <a:r>
              <a:rPr lang="nb-NO" sz="2000" smtClean="0"/>
              <a:t>Ivareta en enkeltpersons behov opp mot kommunestyrets prioriteringer</a:t>
            </a:r>
          </a:p>
          <a:p>
            <a:endParaRPr lang="nb-NO" sz="2000" smtClean="0"/>
          </a:p>
          <a:p>
            <a:r>
              <a:rPr lang="nb-NO" sz="2000" smtClean="0"/>
              <a:t>Statlige krav og forventninger opp mot hva som er ressursmessig mulig </a:t>
            </a:r>
          </a:p>
          <a:p>
            <a:endParaRPr lang="nb-NO" sz="2000" smtClean="0"/>
          </a:p>
          <a:p>
            <a:r>
              <a:rPr lang="nb-NO" sz="2000" smtClean="0"/>
              <a:t>Kjent entreprenør og utbygger som gjerne vil bidra med en lekeplass i gave til kommunen</a:t>
            </a:r>
          </a:p>
          <a:p>
            <a:endParaRPr lang="nb-NO" sz="2000" smtClean="0"/>
          </a:p>
          <a:p>
            <a:r>
              <a:rPr lang="nb-NO" sz="2000" smtClean="0"/>
              <a:t>Mulige interessekonflikt mellom private interesser og rollen som folkevalgt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endParaRPr lang="nb-NO" smtClean="0"/>
          </a:p>
        </p:txBody>
      </p:sp>
      <p:sp>
        <p:nvSpPr>
          <p:cNvPr id="56322" name="Rectangle 3"/>
          <p:cNvSpPr>
            <a:spLocks noGrp="1" noChangeArrowheads="1"/>
          </p:cNvSpPr>
          <p:nvPr>
            <p:ph type="body" idx="1"/>
          </p:nvPr>
        </p:nvSpPr>
        <p:spPr>
          <a:xfrm>
            <a:off x="457200" y="1981200"/>
            <a:ext cx="7543800" cy="971550"/>
          </a:xfrm>
        </p:spPr>
        <p:txBody>
          <a:bodyPr/>
          <a:lstStyle/>
          <a:p>
            <a:endParaRPr lang="nb-NO" smtClean="0"/>
          </a:p>
        </p:txBody>
      </p:sp>
      <p:pic>
        <p:nvPicPr>
          <p:cNvPr id="56323" name="Picture 4"/>
          <p:cNvPicPr>
            <a:picLocks noChangeAspect="1" noChangeArrowheads="1"/>
          </p:cNvPicPr>
          <p:nvPr/>
        </p:nvPicPr>
        <p:blipFill>
          <a:blip r:embed="rId3"/>
          <a:srcRect l="10429" t="16917" r="32878" b="29208"/>
          <a:stretch>
            <a:fillRect/>
          </a:stretch>
        </p:blipFill>
        <p:spPr bwMode="auto">
          <a:xfrm>
            <a:off x="0" y="1427163"/>
            <a:ext cx="9144000" cy="5430837"/>
          </a:xfrm>
          <a:prstGeom prst="rect">
            <a:avLst/>
          </a:prstGeom>
          <a:noFill/>
          <a:ln w="9525">
            <a:noFill/>
            <a:miter lim="800000"/>
            <a:headEnd/>
            <a:tailEnd/>
          </a:ln>
        </p:spPr>
      </p:pic>
      <p:pic>
        <p:nvPicPr>
          <p:cNvPr id="56324" name="Picture 5"/>
          <p:cNvPicPr>
            <a:picLocks noChangeAspect="1" noChangeArrowheads="1"/>
          </p:cNvPicPr>
          <p:nvPr/>
        </p:nvPicPr>
        <p:blipFill>
          <a:blip r:embed="rId4"/>
          <a:srcRect l="10429" t="23541" r="34050" b="58501"/>
          <a:stretch>
            <a:fillRect/>
          </a:stretch>
        </p:blipFill>
        <p:spPr bwMode="auto">
          <a:xfrm>
            <a:off x="0" y="0"/>
            <a:ext cx="7235825" cy="146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nb-NO" smtClean="0"/>
              <a:t>Tåler gaven dagens lys? </a:t>
            </a:r>
          </a:p>
        </p:txBody>
      </p:sp>
      <p:sp>
        <p:nvSpPr>
          <p:cNvPr id="58370" name="Rectangle 3"/>
          <p:cNvSpPr>
            <a:spLocks noGrp="1" noChangeArrowheads="1"/>
          </p:cNvSpPr>
          <p:nvPr>
            <p:ph type="body" idx="1"/>
          </p:nvPr>
        </p:nvSpPr>
        <p:spPr>
          <a:xfrm>
            <a:off x="457200" y="1981200"/>
            <a:ext cx="7543800" cy="4181475"/>
          </a:xfrm>
        </p:spPr>
        <p:txBody>
          <a:bodyPr/>
          <a:lstStyle/>
          <a:p>
            <a:r>
              <a:rPr lang="nb-NO" sz="2400" smtClean="0"/>
              <a:t>Bør ikke ta imot gaver av mer enn ubetydelig verdi</a:t>
            </a:r>
          </a:p>
          <a:p>
            <a:r>
              <a:rPr lang="nb-NO" sz="2400" smtClean="0"/>
              <a:t>3 kontrollspørsmål ved gaver:</a:t>
            </a:r>
          </a:p>
          <a:p>
            <a:pPr lvl="1"/>
            <a:r>
              <a:rPr lang="nb-NO" sz="2400" smtClean="0"/>
              <a:t>Hva er gavens verdi? </a:t>
            </a:r>
          </a:p>
          <a:p>
            <a:pPr lvl="1"/>
            <a:r>
              <a:rPr lang="nb-NO" sz="2400" smtClean="0"/>
              <a:t>Hvorfor får akkurat jeg denne gaven? </a:t>
            </a:r>
          </a:p>
          <a:p>
            <a:pPr lvl="1"/>
            <a:r>
              <a:rPr lang="nb-NO" sz="2400" smtClean="0"/>
              <a:t>Er det ok om det står om gaven i avisa i morgen?</a:t>
            </a:r>
          </a:p>
          <a:p>
            <a:r>
              <a:rPr lang="nb-NO" sz="2400" smtClean="0"/>
              <a:t>Kommunen bør ha retningslinjer om gaver og sikre felles forståelse for sitt etiske regelverk. </a:t>
            </a:r>
          </a:p>
          <a:p>
            <a:r>
              <a:rPr lang="nb-NO" sz="2400" smtClean="0"/>
              <a:t>De samme regler bør gjelde for politikerne som de ansatte i kommunen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tel 1"/>
          <p:cNvSpPr>
            <a:spLocks noGrp="1"/>
          </p:cNvSpPr>
          <p:nvPr>
            <p:ph type="title"/>
          </p:nvPr>
        </p:nvSpPr>
        <p:spPr/>
        <p:txBody>
          <a:bodyPr/>
          <a:lstStyle/>
          <a:p>
            <a:r>
              <a:rPr lang="nb-NO" smtClean="0"/>
              <a:t>Folkevalgtes rettigheter og plikter</a:t>
            </a:r>
          </a:p>
        </p:txBody>
      </p:sp>
      <p:sp>
        <p:nvSpPr>
          <p:cNvPr id="32770" name="Plassholder for innhold 2"/>
          <p:cNvSpPr>
            <a:spLocks noGrp="1"/>
          </p:cNvSpPr>
          <p:nvPr>
            <p:ph idx="1"/>
          </p:nvPr>
        </p:nvSpPr>
        <p:spPr/>
        <p:txBody>
          <a:bodyPr/>
          <a:lstStyle/>
          <a:p>
            <a:r>
              <a:rPr lang="nb-NO" smtClean="0"/>
              <a:t>Habilitet</a:t>
            </a:r>
          </a:p>
          <a:p>
            <a:r>
              <a:rPr lang="nb-NO" smtClean="0"/>
              <a:t>Taushetsplikt</a:t>
            </a:r>
          </a:p>
          <a:p>
            <a:r>
              <a:rPr lang="nb-NO" smtClean="0"/>
              <a:t>Etikkforståelse</a:t>
            </a:r>
          </a:p>
          <a:p>
            <a:endParaRPr lang="nb-NO"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68313" y="333375"/>
            <a:ext cx="7543800" cy="1143000"/>
          </a:xfrm>
        </p:spPr>
        <p:txBody>
          <a:bodyPr/>
          <a:lstStyle/>
          <a:p>
            <a:r>
              <a:rPr lang="nb-NO" smtClean="0"/>
              <a:t>Grunnleggende etiske spørsmål</a:t>
            </a:r>
          </a:p>
        </p:txBody>
      </p:sp>
      <p:sp>
        <p:nvSpPr>
          <p:cNvPr id="60418" name="Rectangle 3"/>
          <p:cNvSpPr>
            <a:spLocks noGrp="1" noChangeArrowheads="1"/>
          </p:cNvSpPr>
          <p:nvPr>
            <p:ph type="body" idx="1"/>
          </p:nvPr>
        </p:nvSpPr>
        <p:spPr>
          <a:xfrm>
            <a:off x="468313" y="1700213"/>
            <a:ext cx="7543800" cy="2867025"/>
          </a:xfrm>
        </p:spPr>
        <p:txBody>
          <a:bodyPr/>
          <a:lstStyle/>
          <a:p>
            <a:r>
              <a:rPr lang="nb-NO" sz="2400" smtClean="0"/>
              <a:t>Er det ok at det jeg gjør blir en norm for mine kolleger? </a:t>
            </a:r>
          </a:p>
          <a:p>
            <a:r>
              <a:rPr lang="nb-NO" sz="2400" smtClean="0"/>
              <a:t>Hvordan vil jeg reagere hvis noen av mine kolleger gjør det samme?</a:t>
            </a:r>
          </a:p>
          <a:p>
            <a:r>
              <a:rPr lang="nb-NO" sz="2400" smtClean="0"/>
              <a:t>Kan dette oppfattes som en fordel jeg oppnår i kraft av min posisjon?</a:t>
            </a:r>
          </a:p>
          <a:p>
            <a:r>
              <a:rPr lang="nb-NO" sz="2400" smtClean="0"/>
              <a:t>Er det ok at det står i avisa i morgen?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tel 1"/>
          <p:cNvSpPr>
            <a:spLocks noGrp="1"/>
          </p:cNvSpPr>
          <p:nvPr>
            <p:ph type="title"/>
          </p:nvPr>
        </p:nvSpPr>
        <p:spPr/>
        <p:txBody>
          <a:bodyPr/>
          <a:lstStyle/>
          <a:p>
            <a:r>
              <a:rPr lang="nb-NO" sz="4800" b="1" smtClean="0"/>
              <a:t>Forebygging av konflikt og konfliktløsning</a:t>
            </a:r>
            <a:r>
              <a:rPr lang="nb-NO" sz="4800" smtClean="0"/>
              <a:t/>
            </a:r>
            <a:br>
              <a:rPr lang="nb-NO" sz="4800" smtClean="0"/>
            </a:br>
            <a:endParaRPr lang="nb-NO" sz="4800" smtClean="0"/>
          </a:p>
        </p:txBody>
      </p:sp>
      <p:sp>
        <p:nvSpPr>
          <p:cNvPr id="3" name="Plassholder for innhold 2"/>
          <p:cNvSpPr>
            <a:spLocks noGrp="1"/>
          </p:cNvSpPr>
          <p:nvPr>
            <p:ph idx="1"/>
          </p:nvPr>
        </p:nvSpPr>
        <p:spPr/>
        <p:txBody>
          <a:bodyPr rtlCol="0">
            <a:normAutofit fontScale="85000" lnSpcReduction="20000"/>
          </a:bodyPr>
          <a:lstStyle/>
          <a:p>
            <a:pPr fontAlgn="auto">
              <a:spcAft>
                <a:spcPts val="0"/>
              </a:spcAft>
              <a:buFont typeface="Arial" pitchFamily="34" charset="0"/>
              <a:buNone/>
              <a:defRPr/>
            </a:pPr>
            <a:endParaRPr lang="nb-NO" dirty="0" smtClean="0"/>
          </a:p>
          <a:p>
            <a:pPr fontAlgn="auto">
              <a:spcAft>
                <a:spcPts val="0"/>
              </a:spcAft>
              <a:buFont typeface="Arial" pitchFamily="34" charset="0"/>
              <a:buChar char="•"/>
              <a:defRPr/>
            </a:pPr>
            <a:r>
              <a:rPr lang="nb-NO" dirty="0" smtClean="0"/>
              <a:t>Med ulike kompetanse, erfaring og handlemåte blir det lett til at enkelte representanter er mer dominerende enn andre i et kollegium, mens andre føler seg ”overkjørt” og mister motivasjonen for aktiv deltakelse. Samtidig er det en viktig erkjennelse at BU spiller på lag med administrasjonen i styring av bydelen. </a:t>
            </a:r>
          </a:p>
          <a:p>
            <a:pPr fontAlgn="auto">
              <a:spcAft>
                <a:spcPts val="0"/>
              </a:spcAft>
              <a:buFont typeface="Arial" pitchFamily="34" charset="0"/>
              <a:buNone/>
              <a:defRPr/>
            </a:pPr>
            <a:r>
              <a:rPr lang="nb-NO" dirty="0" smtClean="0"/>
              <a:t> </a:t>
            </a:r>
          </a:p>
          <a:p>
            <a:pPr fontAlgn="auto">
              <a:spcAft>
                <a:spcPts val="0"/>
              </a:spcAft>
              <a:buFont typeface="Arial" pitchFamily="34" charset="0"/>
              <a:buChar char="•"/>
              <a:defRPr/>
            </a:pPr>
            <a:r>
              <a:rPr lang="nb-NO" dirty="0" smtClean="0"/>
              <a:t>Drøft med utgangspunkt i spørsmålene,  hvilke kjøreregler som må etableres i BU for at alle representanter skal kunne delta på likt grunnlag.</a:t>
            </a:r>
          </a:p>
          <a:p>
            <a:pPr fontAlgn="auto">
              <a:spcAft>
                <a:spcPts val="0"/>
              </a:spcAft>
              <a:buFont typeface="Arial" pitchFamily="34" charset="0"/>
              <a:buNone/>
              <a:defRPr/>
            </a:pPr>
            <a:r>
              <a:rPr lang="nb-NO" dirty="0" smtClean="0"/>
              <a:t> </a:t>
            </a:r>
          </a:p>
          <a:p>
            <a:pPr fontAlgn="auto">
              <a:spcAft>
                <a:spcPts val="0"/>
              </a:spcAft>
              <a:buFont typeface="Arial" pitchFamily="34" charset="0"/>
              <a:buChar char="•"/>
              <a:defRPr/>
            </a:pPr>
            <a:endParaRPr lang="nb-N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tel 1"/>
          <p:cNvSpPr>
            <a:spLocks noGrp="1"/>
          </p:cNvSpPr>
          <p:nvPr>
            <p:ph type="title"/>
          </p:nvPr>
        </p:nvSpPr>
        <p:spPr/>
        <p:txBody>
          <a:bodyPr/>
          <a:lstStyle/>
          <a:p>
            <a:r>
              <a:rPr lang="nb-NO" b="1" smtClean="0"/>
              <a:t>Hvordan arbeider vi?</a:t>
            </a:r>
          </a:p>
        </p:txBody>
      </p:sp>
      <p:sp>
        <p:nvSpPr>
          <p:cNvPr id="3" name="Plassholder for innhold 2"/>
          <p:cNvSpPr>
            <a:spLocks noGrp="1"/>
          </p:cNvSpPr>
          <p:nvPr>
            <p:ph idx="1"/>
          </p:nvPr>
        </p:nvSpPr>
        <p:spPr/>
        <p:txBody>
          <a:bodyPr rtlCol="0">
            <a:normAutofit fontScale="25000" lnSpcReduction="20000"/>
          </a:bodyPr>
          <a:lstStyle/>
          <a:p>
            <a:pPr fontAlgn="auto">
              <a:spcAft>
                <a:spcPts val="0"/>
              </a:spcAft>
              <a:buFont typeface="Arial" pitchFamily="34" charset="0"/>
              <a:buNone/>
              <a:defRPr/>
            </a:pPr>
            <a:r>
              <a:rPr lang="nb-NO" sz="6000" b="1" dirty="0" smtClean="0"/>
              <a:t>Hvilken sedvane/skikk og bruk/kjøreregler finnes i BU?</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skal AU jobbe?</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skal komiteene jobbe?</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skal BU representantene opptre i forhold til administrasjonen?</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skal tale- og debatt føres i BU? (Hvem kan holde innlegg i BU? Når taler bydelsdirektøren i BU? Hvem har stemmeplikt i BU? med mer)</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forholder vi oss til ”åpen halvtime”?</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forholder BU seg til tillitsvalgte?</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Hvordan skal vi forholde oss til vedtak? Hva innebærer flertallsvedtak? </a:t>
            </a:r>
          </a:p>
          <a:p>
            <a:pPr fontAlgn="auto">
              <a:spcAft>
                <a:spcPts val="0"/>
              </a:spcAft>
              <a:buFont typeface="Arial" pitchFamily="34" charset="0"/>
              <a:buNone/>
              <a:defRPr/>
            </a:pPr>
            <a:r>
              <a:rPr lang="nb-NO" sz="6000" b="1" dirty="0" smtClean="0"/>
              <a:t> </a:t>
            </a:r>
          </a:p>
          <a:p>
            <a:pPr fontAlgn="auto">
              <a:spcAft>
                <a:spcPts val="0"/>
              </a:spcAft>
              <a:buFont typeface="Arial" pitchFamily="34" charset="0"/>
              <a:buNone/>
              <a:defRPr/>
            </a:pPr>
            <a:r>
              <a:rPr lang="nb-NO" sz="6000" b="1" dirty="0" smtClean="0"/>
              <a:t>Hvilke prinsipper fremmer samhandling i BU?</a:t>
            </a:r>
          </a:p>
          <a:p>
            <a:pPr fontAlgn="auto">
              <a:spcAft>
                <a:spcPts val="0"/>
              </a:spcAft>
              <a:buFont typeface="Arial" pitchFamily="34" charset="0"/>
              <a:buNone/>
              <a:defRPr/>
            </a:pPr>
            <a:r>
              <a:rPr lang="nb-NO" sz="6000" b="1" dirty="0" smtClean="0"/>
              <a:t> </a:t>
            </a:r>
          </a:p>
          <a:p>
            <a:pPr fontAlgn="auto">
              <a:spcAft>
                <a:spcPts val="0"/>
              </a:spcAft>
              <a:buFont typeface="Arial" pitchFamily="34" charset="0"/>
              <a:buChar char="•"/>
              <a:defRPr/>
            </a:pPr>
            <a:endParaRPr lang="nb-NO"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tel 1"/>
          <p:cNvSpPr>
            <a:spLocks noGrp="1"/>
          </p:cNvSpPr>
          <p:nvPr>
            <p:ph type="title"/>
          </p:nvPr>
        </p:nvSpPr>
        <p:spPr>
          <a:xfrm>
            <a:off x="457200" y="0"/>
            <a:ext cx="7543800" cy="981075"/>
          </a:xfrm>
        </p:spPr>
        <p:txBody>
          <a:bodyPr/>
          <a:lstStyle/>
          <a:p>
            <a:r>
              <a:rPr lang="nb-NO" smtClean="0"/>
              <a:t>Handlingsrommet</a:t>
            </a:r>
          </a:p>
        </p:txBody>
      </p:sp>
      <p:sp>
        <p:nvSpPr>
          <p:cNvPr id="64514" name="Plassholder for innhold 2"/>
          <p:cNvSpPr>
            <a:spLocks noGrp="1"/>
          </p:cNvSpPr>
          <p:nvPr>
            <p:ph idx="1"/>
          </p:nvPr>
        </p:nvSpPr>
        <p:spPr/>
        <p:txBody>
          <a:bodyPr/>
          <a:lstStyle/>
          <a:p>
            <a:r>
              <a:rPr lang="nb-NO" sz="2000" smtClean="0"/>
              <a:t>Bydelens handlefrihet  er avgrenset -  bydelen har handlefrihet så lenge ikke annet er fastsatt i lov </a:t>
            </a:r>
          </a:p>
          <a:p>
            <a:r>
              <a:rPr lang="nb-NO" sz="2000" smtClean="0"/>
              <a:t>Staten må ha hjemmel i lov, avtale eller budsjettvedtak for å rettslig kunne binde kommunene og bydelene</a:t>
            </a:r>
          </a:p>
          <a:p>
            <a:r>
              <a:rPr lang="nb-NO" sz="2000" smtClean="0"/>
              <a:t>Bydelene er under sterkt statlig og kommunalt press</a:t>
            </a:r>
          </a:p>
          <a:p>
            <a:pPr lvl="1"/>
            <a:r>
              <a:rPr lang="nb-NO" sz="2000" smtClean="0"/>
              <a:t>Omfattende statlig  og kommunal detaljstyring </a:t>
            </a:r>
          </a:p>
          <a:p>
            <a:pPr lvl="1"/>
            <a:r>
              <a:rPr lang="nb-NO" sz="2000" smtClean="0"/>
              <a:t>Manglende samsvar mellom ansvar for oppgaveløsning og finansiering av oppgavene</a:t>
            </a:r>
          </a:p>
          <a:p>
            <a:pPr lvl="1"/>
            <a:r>
              <a:rPr lang="nb-NO" sz="2000" smtClean="0"/>
              <a:t>Oppgaver fratas bydelene</a:t>
            </a:r>
          </a:p>
          <a:p>
            <a:endParaRPr lang="nb-NO" sz="2000" smtClean="0"/>
          </a:p>
          <a:p>
            <a:endParaRPr lang="nb-NO"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runningwater-meand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3782" name="Text Box 6"/>
          <p:cNvSpPr txBox="1">
            <a:spLocks noChangeArrowheads="1"/>
          </p:cNvSpPr>
          <p:nvPr/>
        </p:nvSpPr>
        <p:spPr bwMode="auto">
          <a:xfrm>
            <a:off x="250825" y="1268413"/>
            <a:ext cx="4681538" cy="823912"/>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nb-NO" sz="4800" b="1">
                <a:solidFill>
                  <a:srgbClr val="FFFF00"/>
                </a:solidFill>
                <a:effectLst>
                  <a:outerShdw blurRad="38100" dist="38100" dir="2700000" algn="tl">
                    <a:srgbClr val="C0C0C0"/>
                  </a:outerShdw>
                </a:effectLst>
                <a:latin typeface="+mn-lt"/>
              </a:rPr>
              <a:t>Administrasjon</a:t>
            </a:r>
          </a:p>
        </p:txBody>
      </p:sp>
      <p:sp>
        <p:nvSpPr>
          <p:cNvPr id="203783" name="Text Box 7"/>
          <p:cNvSpPr txBox="1">
            <a:spLocks noChangeArrowheads="1"/>
          </p:cNvSpPr>
          <p:nvPr/>
        </p:nvSpPr>
        <p:spPr bwMode="auto">
          <a:xfrm>
            <a:off x="4932363" y="1916113"/>
            <a:ext cx="3598862" cy="823912"/>
          </a:xfrm>
          <a:prstGeom prst="rect">
            <a:avLst/>
          </a:prstGeom>
          <a:noFill/>
          <a:ln w="9525">
            <a:noFill/>
            <a:miter lim="800000"/>
            <a:headEnd/>
            <a:tailEnd/>
          </a:ln>
          <a:effectLst/>
        </p:spPr>
        <p:txBody>
          <a:bodyPr>
            <a:spAutoFit/>
          </a:bodyPr>
          <a:lstStyle/>
          <a:p>
            <a:pPr algn="r" fontAlgn="auto">
              <a:spcBef>
                <a:spcPct val="50000"/>
              </a:spcBef>
              <a:spcAft>
                <a:spcPts val="0"/>
              </a:spcAft>
              <a:defRPr/>
            </a:pPr>
            <a:r>
              <a:rPr lang="nb-NO" sz="4800" b="1">
                <a:solidFill>
                  <a:srgbClr val="FFFF00"/>
                </a:solidFill>
                <a:effectLst>
                  <a:outerShdw blurRad="38100" dist="38100" dir="2700000" algn="tl">
                    <a:srgbClr val="C0C0C0"/>
                  </a:outerShdw>
                </a:effectLst>
                <a:latin typeface="+mn-lt"/>
              </a:rPr>
              <a:t>Politikk</a:t>
            </a:r>
          </a:p>
        </p:txBody>
      </p:sp>
      <p:sp>
        <p:nvSpPr>
          <p:cNvPr id="65540" name="TekstSylinder 1"/>
          <p:cNvSpPr txBox="1">
            <a:spLocks noChangeArrowheads="1"/>
          </p:cNvSpPr>
          <p:nvPr/>
        </p:nvSpPr>
        <p:spPr bwMode="auto">
          <a:xfrm>
            <a:off x="107950" y="4652963"/>
            <a:ext cx="8856663" cy="1939925"/>
          </a:xfrm>
          <a:prstGeom prst="rect">
            <a:avLst/>
          </a:prstGeom>
          <a:noFill/>
          <a:ln w="9525">
            <a:noFill/>
            <a:miter lim="800000"/>
            <a:headEnd/>
            <a:tailEnd/>
          </a:ln>
        </p:spPr>
        <p:txBody>
          <a:bodyPr>
            <a:spAutoFit/>
          </a:bodyPr>
          <a:lstStyle/>
          <a:p>
            <a:pPr marL="342900" indent="-342900">
              <a:buFont typeface="Arial" charset="0"/>
              <a:buChar char="•"/>
            </a:pPr>
            <a:r>
              <a:rPr lang="nb-NO" sz="2400" b="1">
                <a:solidFill>
                  <a:schemeClr val="bg1"/>
                </a:solidFill>
                <a:latin typeface="Helvetica" pitchFamily="34" charset="0"/>
              </a:rPr>
              <a:t>Hvor tydelig bør skillet mellom politikk og </a:t>
            </a:r>
            <a:br>
              <a:rPr lang="nb-NO" sz="2400" b="1">
                <a:solidFill>
                  <a:schemeClr val="bg1"/>
                </a:solidFill>
                <a:latin typeface="Helvetica" pitchFamily="34" charset="0"/>
              </a:rPr>
            </a:br>
            <a:r>
              <a:rPr lang="nb-NO" sz="2400" b="1">
                <a:solidFill>
                  <a:schemeClr val="bg1"/>
                </a:solidFill>
                <a:latin typeface="Helvetica" pitchFamily="34" charset="0"/>
              </a:rPr>
              <a:t>administrasjon være? </a:t>
            </a:r>
          </a:p>
          <a:p>
            <a:pPr marL="342900" indent="-342900">
              <a:buFont typeface="Arial" charset="0"/>
              <a:buChar char="•"/>
            </a:pPr>
            <a:r>
              <a:rPr lang="nb-NO" sz="2400" b="1">
                <a:solidFill>
                  <a:schemeClr val="bg1"/>
                </a:solidFill>
                <a:latin typeface="Helvetica" pitchFamily="34" charset="0"/>
              </a:rPr>
              <a:t>Er det slik at jo tydeligere, desto bedre er det?</a:t>
            </a:r>
          </a:p>
          <a:p>
            <a:pPr marL="342900" indent="-342900">
              <a:buFont typeface="Arial" charset="0"/>
              <a:buChar char="•"/>
            </a:pPr>
            <a:r>
              <a:rPr lang="nb-NO" sz="2400" b="1">
                <a:solidFill>
                  <a:schemeClr val="bg1"/>
                </a:solidFill>
                <a:latin typeface="Helvetica" pitchFamily="34" charset="0"/>
              </a:rPr>
              <a:t>Hva er kritiske faktorer i forhold til å ha et flytende skille mellom politikk og administrasjon?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3"/>
          <p:cNvGrpSpPr>
            <a:grpSpLocks noChangeAspect="1"/>
          </p:cNvGrpSpPr>
          <p:nvPr/>
        </p:nvGrpSpPr>
        <p:grpSpPr bwMode="auto">
          <a:xfrm>
            <a:off x="708025" y="549275"/>
            <a:ext cx="7824788" cy="5472113"/>
            <a:chOff x="1417" y="877"/>
            <a:chExt cx="9006" cy="6300"/>
          </a:xfrm>
        </p:grpSpPr>
        <p:sp>
          <p:nvSpPr>
            <p:cNvPr id="67592" name="AutoShape 4"/>
            <p:cNvSpPr>
              <a:spLocks noChangeAspect="1" noChangeArrowheads="1"/>
            </p:cNvSpPr>
            <p:nvPr/>
          </p:nvSpPr>
          <p:spPr bwMode="auto">
            <a:xfrm>
              <a:off x="1417" y="877"/>
              <a:ext cx="9000" cy="6300"/>
            </a:xfrm>
            <a:prstGeom prst="rect">
              <a:avLst/>
            </a:prstGeom>
            <a:noFill/>
            <a:ln w="9525">
              <a:noFill/>
              <a:miter lim="800000"/>
              <a:headEnd/>
              <a:tailEnd/>
            </a:ln>
          </p:spPr>
          <p:txBody>
            <a:bodyPr/>
            <a:lstStyle/>
            <a:p>
              <a:endParaRPr lang="nb-NO">
                <a:latin typeface="Calibri" pitchFamily="34" charset="0"/>
              </a:endParaRPr>
            </a:p>
          </p:txBody>
        </p:sp>
        <p:sp>
          <p:nvSpPr>
            <p:cNvPr id="67593" name="Text Box 5"/>
            <p:cNvSpPr txBox="1">
              <a:spLocks noChangeArrowheads="1"/>
            </p:cNvSpPr>
            <p:nvPr/>
          </p:nvSpPr>
          <p:spPr bwMode="auto">
            <a:xfrm>
              <a:off x="8077" y="6000"/>
              <a:ext cx="2340" cy="817"/>
            </a:xfrm>
            <a:prstGeom prst="rect">
              <a:avLst/>
            </a:prstGeom>
            <a:solidFill>
              <a:srgbClr val="FFFF00"/>
            </a:solidFill>
            <a:ln w="9525">
              <a:solidFill>
                <a:srgbClr val="000000"/>
              </a:solidFill>
              <a:miter lim="800000"/>
              <a:headEnd/>
              <a:tailEnd/>
            </a:ln>
          </p:spPr>
          <p:txBody>
            <a:bodyPr/>
            <a:lstStyle/>
            <a:p>
              <a:endParaRPr lang="nb-NO" sz="2400" b="1">
                <a:latin typeface="Helvetica" pitchFamily="34" charset="0"/>
              </a:endParaRPr>
            </a:p>
          </p:txBody>
        </p:sp>
        <p:sp>
          <p:nvSpPr>
            <p:cNvPr id="67594" name="Oval 6"/>
            <p:cNvSpPr>
              <a:spLocks noChangeArrowheads="1"/>
            </p:cNvSpPr>
            <p:nvPr/>
          </p:nvSpPr>
          <p:spPr bwMode="auto">
            <a:xfrm>
              <a:off x="2466" y="3630"/>
              <a:ext cx="3060" cy="2967"/>
            </a:xfrm>
            <a:prstGeom prst="ellipse">
              <a:avLst/>
            </a:prstGeom>
            <a:solidFill>
              <a:srgbClr val="FFA725"/>
            </a:solidFill>
            <a:ln w="9525">
              <a:solidFill>
                <a:srgbClr val="000000"/>
              </a:solidFill>
              <a:round/>
              <a:headEnd/>
              <a:tailEnd/>
            </a:ln>
          </p:spPr>
          <p:txBody>
            <a:bodyPr/>
            <a:lstStyle/>
            <a:p>
              <a:endParaRPr lang="nb-NO">
                <a:latin typeface="Calibri" pitchFamily="34" charset="0"/>
              </a:endParaRPr>
            </a:p>
          </p:txBody>
        </p:sp>
        <p:sp>
          <p:nvSpPr>
            <p:cNvPr id="67595" name="Oval 7"/>
            <p:cNvSpPr>
              <a:spLocks noChangeArrowheads="1"/>
            </p:cNvSpPr>
            <p:nvPr/>
          </p:nvSpPr>
          <p:spPr bwMode="auto">
            <a:xfrm>
              <a:off x="4761" y="3594"/>
              <a:ext cx="3009" cy="3033"/>
            </a:xfrm>
            <a:prstGeom prst="ellipse">
              <a:avLst/>
            </a:prstGeom>
            <a:solidFill>
              <a:srgbClr val="660033">
                <a:alpha val="27843"/>
              </a:srgbClr>
            </a:solidFill>
            <a:ln w="9525">
              <a:solidFill>
                <a:srgbClr val="000000"/>
              </a:solidFill>
              <a:round/>
              <a:headEnd/>
              <a:tailEnd/>
            </a:ln>
          </p:spPr>
          <p:txBody>
            <a:bodyPr rIns="36000"/>
            <a:lstStyle/>
            <a:p>
              <a:endParaRPr lang="nb-NO" sz="1200">
                <a:latin typeface="Times New Roman" pitchFamily="18" charset="0"/>
              </a:endParaRPr>
            </a:p>
            <a:p>
              <a:endParaRPr lang="nb-NO" sz="1200">
                <a:latin typeface="Times New Roman" pitchFamily="18" charset="0"/>
              </a:endParaRPr>
            </a:p>
            <a:p>
              <a:endParaRPr lang="nb-NO">
                <a:latin typeface="Calibri" pitchFamily="34" charset="0"/>
              </a:endParaRPr>
            </a:p>
          </p:txBody>
        </p:sp>
        <p:sp>
          <p:nvSpPr>
            <p:cNvPr id="4108" name="Oval 8"/>
            <p:cNvSpPr>
              <a:spLocks noChangeArrowheads="1"/>
            </p:cNvSpPr>
            <p:nvPr/>
          </p:nvSpPr>
          <p:spPr bwMode="auto">
            <a:xfrm>
              <a:off x="3708" y="2306"/>
              <a:ext cx="2881" cy="2880"/>
            </a:xfrm>
            <a:prstGeom prst="ellipse">
              <a:avLst/>
            </a:prstGeom>
            <a:solidFill>
              <a:schemeClr val="accent1">
                <a:lumMod val="75000"/>
                <a:alpha val="16078"/>
              </a:schemeClr>
            </a:solidFill>
            <a:ln w="9525">
              <a:solidFill>
                <a:srgbClr val="000000"/>
              </a:solidFill>
              <a:round/>
              <a:headEnd/>
              <a:tailEnd/>
            </a:ln>
          </p:spPr>
          <p:txBody>
            <a:bodyPr/>
            <a:lstStyle/>
            <a:p>
              <a:pPr fontAlgn="auto">
                <a:spcBef>
                  <a:spcPts val="0"/>
                </a:spcBef>
                <a:spcAft>
                  <a:spcPts val="0"/>
                </a:spcAft>
                <a:defRPr/>
              </a:pPr>
              <a:endParaRPr lang="nb-NO" sz="1600" b="1" dirty="0">
                <a:solidFill>
                  <a:schemeClr val="bg1"/>
                </a:solidFill>
                <a:latin typeface="Arial Unicode MS" pitchFamily="34" charset="-128"/>
              </a:endParaRPr>
            </a:p>
            <a:p>
              <a:pPr fontAlgn="auto">
                <a:spcBef>
                  <a:spcPts val="0"/>
                </a:spcBef>
                <a:spcAft>
                  <a:spcPts val="0"/>
                </a:spcAft>
                <a:defRPr/>
              </a:pPr>
              <a:endParaRPr lang="nb-NO" sz="1600" b="1" dirty="0">
                <a:solidFill>
                  <a:schemeClr val="bg1"/>
                </a:solidFill>
                <a:latin typeface="Arial Unicode MS" pitchFamily="34" charset="-128"/>
              </a:endParaRPr>
            </a:p>
            <a:p>
              <a:pPr fontAlgn="auto">
                <a:spcBef>
                  <a:spcPts val="0"/>
                </a:spcBef>
                <a:spcAft>
                  <a:spcPts val="0"/>
                </a:spcAft>
                <a:defRPr/>
              </a:pPr>
              <a:r>
                <a:rPr lang="nb-NO" sz="1600" b="1" dirty="0">
                  <a:solidFill>
                    <a:srgbClr val="002060"/>
                  </a:solidFill>
                  <a:latin typeface="Arial Unicode MS" pitchFamily="34" charset="-128"/>
                </a:rPr>
                <a:t>FOLKEVALGTE</a:t>
              </a:r>
            </a:p>
            <a:p>
              <a:pPr fontAlgn="auto">
                <a:spcBef>
                  <a:spcPts val="0"/>
                </a:spcBef>
                <a:spcAft>
                  <a:spcPts val="0"/>
                </a:spcAft>
                <a:defRPr/>
              </a:pPr>
              <a:endParaRPr lang="nb-NO" sz="1600" b="1" dirty="0">
                <a:solidFill>
                  <a:srgbClr val="002060"/>
                </a:solidFill>
                <a:latin typeface="Arial Unicode MS" pitchFamily="34" charset="-128"/>
              </a:endParaRPr>
            </a:p>
            <a:p>
              <a:pPr fontAlgn="auto">
                <a:spcBef>
                  <a:spcPts val="0"/>
                </a:spcBef>
                <a:spcAft>
                  <a:spcPts val="0"/>
                </a:spcAft>
                <a:defRPr/>
              </a:pPr>
              <a:endParaRPr lang="nb-NO" sz="1600" b="1" dirty="0">
                <a:solidFill>
                  <a:schemeClr val="bg1"/>
                </a:solidFill>
                <a:latin typeface="Arial Unicode MS" pitchFamily="34" charset="-128"/>
              </a:endParaRPr>
            </a:p>
          </p:txBody>
        </p:sp>
        <p:sp>
          <p:nvSpPr>
            <p:cNvPr id="67597" name="Text Box 9"/>
            <p:cNvSpPr txBox="1">
              <a:spLocks noChangeArrowheads="1"/>
            </p:cNvSpPr>
            <p:nvPr/>
          </p:nvSpPr>
          <p:spPr bwMode="auto">
            <a:xfrm>
              <a:off x="5284" y="4215"/>
              <a:ext cx="2049" cy="2299"/>
            </a:xfrm>
            <a:prstGeom prst="rect">
              <a:avLst/>
            </a:prstGeom>
            <a:noFill/>
            <a:ln w="9525">
              <a:noFill/>
              <a:miter lim="800000"/>
              <a:headEnd/>
              <a:tailEnd/>
            </a:ln>
          </p:spPr>
          <p:txBody>
            <a:bodyPr/>
            <a:lstStyle/>
            <a:p>
              <a:pPr algn="r"/>
              <a:r>
                <a:rPr lang="nb-NO" sz="1600" b="1">
                  <a:solidFill>
                    <a:schemeClr val="bg1"/>
                  </a:solidFill>
                  <a:latin typeface="Arial Unicode MS" pitchFamily="34" charset="-128"/>
                </a:rPr>
                <a:t>SAMFUNNET RUNDT</a:t>
              </a:r>
              <a:br>
                <a:rPr lang="nb-NO" sz="1600" b="1">
                  <a:solidFill>
                    <a:schemeClr val="bg1"/>
                  </a:solidFill>
                  <a:latin typeface="Arial Unicode MS" pitchFamily="34" charset="-128"/>
                </a:rPr>
              </a:br>
              <a:r>
                <a:rPr lang="nb-NO" sz="1600" b="1">
                  <a:solidFill>
                    <a:schemeClr val="bg1"/>
                  </a:solidFill>
                  <a:latin typeface="Arial Unicode MS" pitchFamily="34" charset="-128"/>
                </a:rPr>
                <a:t>Innbyggere brukere </a:t>
              </a:r>
              <a:br>
                <a:rPr lang="nb-NO" sz="1600" b="1">
                  <a:solidFill>
                    <a:schemeClr val="bg1"/>
                  </a:solidFill>
                  <a:latin typeface="Arial Unicode MS" pitchFamily="34" charset="-128"/>
                </a:rPr>
              </a:br>
              <a:r>
                <a:rPr lang="nb-NO" sz="1600" b="1">
                  <a:solidFill>
                    <a:schemeClr val="bg1"/>
                  </a:solidFill>
                  <a:latin typeface="Arial Unicode MS" pitchFamily="34" charset="-128"/>
                </a:rPr>
                <a:t>partnere</a:t>
              </a:r>
            </a:p>
            <a:p>
              <a:pPr algn="r"/>
              <a:r>
                <a:rPr lang="nb-NO" sz="1600" b="1">
                  <a:solidFill>
                    <a:schemeClr val="bg1"/>
                  </a:solidFill>
                  <a:latin typeface="Arial Unicode MS" pitchFamily="34" charset="-128"/>
                </a:rPr>
                <a:t>næringsliv</a:t>
              </a:r>
            </a:p>
            <a:p>
              <a:pPr algn="r"/>
              <a:r>
                <a:rPr lang="nb-NO" sz="1600" b="1">
                  <a:solidFill>
                    <a:schemeClr val="bg1"/>
                  </a:solidFill>
                  <a:latin typeface="Arial Unicode MS" pitchFamily="34" charset="-128"/>
                </a:rPr>
                <a:t>media</a:t>
              </a:r>
            </a:p>
            <a:p>
              <a:pPr algn="r"/>
              <a:r>
                <a:rPr lang="nb-NO" sz="1400">
                  <a:solidFill>
                    <a:schemeClr val="bg1"/>
                  </a:solidFill>
                  <a:latin typeface="Arial Unicode MS" pitchFamily="34" charset="-128"/>
                </a:rPr>
                <a:t> </a:t>
              </a:r>
            </a:p>
            <a:p>
              <a:pPr algn="r"/>
              <a:endParaRPr lang="nb-NO" sz="1600">
                <a:solidFill>
                  <a:schemeClr val="bg1"/>
                </a:solidFill>
                <a:latin typeface="Arial Unicode MS" pitchFamily="34" charset="-128"/>
              </a:endParaRPr>
            </a:p>
          </p:txBody>
        </p:sp>
        <p:sp>
          <p:nvSpPr>
            <p:cNvPr id="67598" name="Text Box 10"/>
            <p:cNvSpPr txBox="1">
              <a:spLocks noChangeArrowheads="1"/>
            </p:cNvSpPr>
            <p:nvPr/>
          </p:nvSpPr>
          <p:spPr bwMode="auto">
            <a:xfrm>
              <a:off x="3027" y="4233"/>
              <a:ext cx="2340" cy="540"/>
            </a:xfrm>
            <a:prstGeom prst="rect">
              <a:avLst/>
            </a:prstGeom>
            <a:noFill/>
            <a:ln w="9525">
              <a:noFill/>
              <a:miter lim="800000"/>
              <a:headEnd/>
              <a:tailEnd/>
            </a:ln>
          </p:spPr>
          <p:txBody>
            <a:bodyPr/>
            <a:lstStyle/>
            <a:p>
              <a:r>
                <a:rPr lang="nb-NO" sz="1600" b="1">
                  <a:solidFill>
                    <a:schemeClr val="bg1"/>
                  </a:solidFill>
                  <a:latin typeface="Arial Unicode MS" pitchFamily="34" charset="-128"/>
                </a:rPr>
                <a:t>ORGANISA-SJONEN </a:t>
              </a:r>
              <a:br>
                <a:rPr lang="nb-NO" sz="1600" b="1">
                  <a:solidFill>
                    <a:schemeClr val="bg1"/>
                  </a:solidFill>
                  <a:latin typeface="Arial Unicode MS" pitchFamily="34" charset="-128"/>
                </a:rPr>
              </a:br>
              <a:r>
                <a:rPr lang="nb-NO" sz="1600" b="1">
                  <a:solidFill>
                    <a:schemeClr val="bg1"/>
                  </a:solidFill>
                  <a:latin typeface="Arial Unicode MS" pitchFamily="34" charset="-128"/>
                </a:rPr>
                <a:t>bydelsdirektør</a:t>
              </a:r>
              <a:br>
                <a:rPr lang="nb-NO" sz="1600" b="1">
                  <a:solidFill>
                    <a:schemeClr val="bg1"/>
                  </a:solidFill>
                  <a:latin typeface="Arial Unicode MS" pitchFamily="34" charset="-128"/>
                </a:rPr>
              </a:br>
              <a:r>
                <a:rPr lang="nb-NO" sz="1600" b="1">
                  <a:solidFill>
                    <a:schemeClr val="bg1"/>
                  </a:solidFill>
                  <a:latin typeface="Arial Unicode MS" pitchFamily="34" charset="-128"/>
                </a:rPr>
                <a:t>ledere og  medarbeidere virksomheter  tjenester</a:t>
              </a:r>
            </a:p>
            <a:p>
              <a:endParaRPr lang="nb-NO" sz="1400">
                <a:solidFill>
                  <a:schemeClr val="bg1"/>
                </a:solidFill>
                <a:latin typeface="Arial Unicode MS" pitchFamily="34" charset="-128"/>
              </a:endParaRPr>
            </a:p>
          </p:txBody>
        </p:sp>
        <p:sp>
          <p:nvSpPr>
            <p:cNvPr id="67599" name="Rectangle 11"/>
            <p:cNvSpPr>
              <a:spLocks noChangeArrowheads="1"/>
            </p:cNvSpPr>
            <p:nvPr/>
          </p:nvSpPr>
          <p:spPr bwMode="auto">
            <a:xfrm>
              <a:off x="5017" y="4192"/>
              <a:ext cx="180" cy="179"/>
            </a:xfrm>
            <a:prstGeom prst="rect">
              <a:avLst/>
            </a:prstGeom>
            <a:noFill/>
            <a:ln w="9525">
              <a:noFill/>
              <a:miter lim="800000"/>
              <a:headEnd/>
              <a:tailEnd/>
            </a:ln>
          </p:spPr>
          <p:txBody>
            <a:bodyPr/>
            <a:lstStyle/>
            <a:p>
              <a:endParaRPr lang="nb-NO">
                <a:latin typeface="Calibri" pitchFamily="34" charset="0"/>
              </a:endParaRPr>
            </a:p>
          </p:txBody>
        </p:sp>
        <p:sp>
          <p:nvSpPr>
            <p:cNvPr id="67600" name="Text Box 12"/>
            <p:cNvSpPr txBox="1">
              <a:spLocks noChangeArrowheads="1"/>
            </p:cNvSpPr>
            <p:nvPr/>
          </p:nvSpPr>
          <p:spPr bwMode="auto">
            <a:xfrm>
              <a:off x="8077" y="6000"/>
              <a:ext cx="2340" cy="817"/>
            </a:xfrm>
            <a:prstGeom prst="rect">
              <a:avLst/>
            </a:prstGeom>
            <a:solidFill>
              <a:srgbClr val="FF0000">
                <a:alpha val="27843"/>
              </a:srgbClr>
            </a:solidFill>
            <a:ln w="9525">
              <a:solidFill>
                <a:srgbClr val="000000"/>
              </a:solidFill>
              <a:miter lim="800000"/>
              <a:headEnd/>
              <a:tailEnd/>
            </a:ln>
          </p:spPr>
          <p:txBody>
            <a:bodyPr/>
            <a:lstStyle/>
            <a:p>
              <a:r>
                <a:rPr lang="nb-NO" sz="1400">
                  <a:latin typeface="Times New Roman" pitchFamily="18" charset="0"/>
                </a:rPr>
                <a:t>Arena for samfunnsbygging</a:t>
              </a:r>
              <a:endParaRPr lang="nb-NO" sz="2400">
                <a:latin typeface="Helvetica" pitchFamily="34" charset="0"/>
              </a:endParaRPr>
            </a:p>
          </p:txBody>
        </p:sp>
        <p:sp>
          <p:nvSpPr>
            <p:cNvPr id="67601" name="Text Box 13"/>
            <p:cNvSpPr txBox="1">
              <a:spLocks noChangeArrowheads="1"/>
            </p:cNvSpPr>
            <p:nvPr/>
          </p:nvSpPr>
          <p:spPr bwMode="auto">
            <a:xfrm>
              <a:off x="8083" y="6000"/>
              <a:ext cx="2340" cy="817"/>
            </a:xfrm>
            <a:prstGeom prst="rect">
              <a:avLst/>
            </a:prstGeom>
            <a:noFill/>
            <a:ln w="9525">
              <a:solidFill>
                <a:srgbClr val="000000"/>
              </a:solidFill>
              <a:miter lim="800000"/>
              <a:headEnd/>
              <a:tailEnd/>
            </a:ln>
          </p:spPr>
          <p:txBody>
            <a:bodyPr/>
            <a:lstStyle/>
            <a:p>
              <a:endParaRPr lang="nb-NO" sz="3600" b="1">
                <a:latin typeface="Arial Unicode MS" pitchFamily="34" charset="-128"/>
              </a:endParaRPr>
            </a:p>
          </p:txBody>
        </p:sp>
        <p:sp>
          <p:nvSpPr>
            <p:cNvPr id="67602" name="Text Box 15"/>
            <p:cNvSpPr txBox="1">
              <a:spLocks noChangeArrowheads="1"/>
            </p:cNvSpPr>
            <p:nvPr/>
          </p:nvSpPr>
          <p:spPr bwMode="auto">
            <a:xfrm>
              <a:off x="2677" y="1057"/>
              <a:ext cx="6480" cy="720"/>
            </a:xfrm>
            <a:prstGeom prst="rect">
              <a:avLst/>
            </a:prstGeom>
            <a:solidFill>
              <a:srgbClr val="FFFFFF"/>
            </a:solidFill>
            <a:ln w="9525">
              <a:noFill/>
              <a:miter lim="800000"/>
              <a:headEnd/>
              <a:tailEnd/>
            </a:ln>
          </p:spPr>
          <p:txBody>
            <a:bodyPr tIns="118800"/>
            <a:lstStyle/>
            <a:p>
              <a:pPr algn="ctr"/>
              <a:endParaRPr lang="nb-NO" sz="1600" b="1">
                <a:latin typeface="Arial Unicode MS" pitchFamily="34" charset="-128"/>
              </a:endParaRPr>
            </a:p>
          </p:txBody>
        </p:sp>
      </p:grpSp>
      <p:cxnSp>
        <p:nvCxnSpPr>
          <p:cNvPr id="5" name="Rett pil 4"/>
          <p:cNvCxnSpPr/>
          <p:nvPr/>
        </p:nvCxnSpPr>
        <p:spPr>
          <a:xfrm flipH="1" flipV="1">
            <a:off x="3922713" y="3833813"/>
            <a:ext cx="1587" cy="1847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587" name="TekstSylinder 2"/>
          <p:cNvSpPr txBox="1">
            <a:spLocks noChangeArrowheads="1"/>
          </p:cNvSpPr>
          <p:nvPr/>
        </p:nvSpPr>
        <p:spPr bwMode="auto">
          <a:xfrm>
            <a:off x="250825" y="150813"/>
            <a:ext cx="8280400" cy="1262062"/>
          </a:xfrm>
          <a:prstGeom prst="rect">
            <a:avLst/>
          </a:prstGeom>
          <a:noFill/>
          <a:ln w="9525">
            <a:noFill/>
            <a:miter lim="800000"/>
            <a:headEnd/>
            <a:tailEnd/>
          </a:ln>
        </p:spPr>
        <p:txBody>
          <a:bodyPr>
            <a:spAutoFit/>
          </a:bodyPr>
          <a:lstStyle/>
          <a:p>
            <a:r>
              <a:rPr lang="nb-NO" sz="4400">
                <a:solidFill>
                  <a:srgbClr val="002060"/>
                </a:solidFill>
                <a:latin typeface="Helvetica" pitchFamily="34" charset="0"/>
              </a:rPr>
              <a:t>Styring og ledelse</a:t>
            </a:r>
          </a:p>
          <a:p>
            <a:r>
              <a:rPr lang="nb-NO" sz="3200">
                <a:solidFill>
                  <a:srgbClr val="002060"/>
                </a:solidFill>
                <a:latin typeface="Helvetica" pitchFamily="34" charset="0"/>
              </a:rPr>
              <a:t>- i «det skapende spenningsfeltet»</a:t>
            </a:r>
          </a:p>
        </p:txBody>
      </p:sp>
      <p:cxnSp>
        <p:nvCxnSpPr>
          <p:cNvPr id="67588" name="Rett linje 7"/>
          <p:cNvCxnSpPr>
            <a:cxnSpLocks noChangeShapeType="1"/>
          </p:cNvCxnSpPr>
          <p:nvPr/>
        </p:nvCxnSpPr>
        <p:spPr bwMode="auto">
          <a:xfrm>
            <a:off x="3924300" y="5661025"/>
            <a:ext cx="2574925" cy="0"/>
          </a:xfrm>
          <a:prstGeom prst="line">
            <a:avLst/>
          </a:prstGeom>
          <a:noFill/>
          <a:ln w="28575" algn="ctr">
            <a:solidFill>
              <a:schemeClr val="tx1"/>
            </a:solidFill>
            <a:round/>
            <a:headEnd/>
            <a:tailEnd/>
          </a:ln>
        </p:spPr>
      </p:cxnSp>
      <p:sp>
        <p:nvSpPr>
          <p:cNvPr id="67589" name="TekstSylinder 1"/>
          <p:cNvSpPr txBox="1">
            <a:spLocks noChangeArrowheads="1"/>
          </p:cNvSpPr>
          <p:nvPr/>
        </p:nvSpPr>
        <p:spPr bwMode="auto">
          <a:xfrm>
            <a:off x="6503988" y="5013325"/>
            <a:ext cx="2028825" cy="584200"/>
          </a:xfrm>
          <a:prstGeom prst="rect">
            <a:avLst/>
          </a:prstGeom>
          <a:solidFill>
            <a:srgbClr val="FFC000"/>
          </a:solidFill>
          <a:ln w="9525">
            <a:noFill/>
            <a:miter lim="800000"/>
            <a:headEnd/>
            <a:tailEnd/>
          </a:ln>
        </p:spPr>
        <p:txBody>
          <a:bodyPr>
            <a:spAutoFit/>
          </a:bodyPr>
          <a:lstStyle/>
          <a:p>
            <a:r>
              <a:rPr lang="nb-NO" sz="1600" b="1">
                <a:solidFill>
                  <a:srgbClr val="7030A0"/>
                </a:solidFill>
                <a:latin typeface="Helvetica" pitchFamily="34" charset="0"/>
              </a:rPr>
              <a:t>Arena for samfunnsbygging</a:t>
            </a:r>
          </a:p>
        </p:txBody>
      </p:sp>
      <p:cxnSp>
        <p:nvCxnSpPr>
          <p:cNvPr id="67590" name="Rett linje 3"/>
          <p:cNvCxnSpPr>
            <a:cxnSpLocks noChangeShapeType="1"/>
          </p:cNvCxnSpPr>
          <p:nvPr/>
        </p:nvCxnSpPr>
        <p:spPr bwMode="auto">
          <a:xfrm>
            <a:off x="11483975" y="5305425"/>
            <a:ext cx="914400" cy="914400"/>
          </a:xfrm>
          <a:prstGeom prst="line">
            <a:avLst/>
          </a:prstGeom>
          <a:noFill/>
          <a:ln w="9525" algn="ctr">
            <a:solidFill>
              <a:schemeClr val="tx1"/>
            </a:solidFill>
            <a:round/>
            <a:headEnd/>
            <a:tailEnd/>
          </a:ln>
        </p:spPr>
      </p:cxnSp>
      <p:sp>
        <p:nvSpPr>
          <p:cNvPr id="67591" name="TekstSylinder 5"/>
          <p:cNvSpPr txBox="1">
            <a:spLocks noChangeArrowheads="1"/>
          </p:cNvSpPr>
          <p:nvPr/>
        </p:nvSpPr>
        <p:spPr bwMode="auto">
          <a:xfrm>
            <a:off x="2700338" y="1916113"/>
            <a:ext cx="2528887" cy="523875"/>
          </a:xfrm>
          <a:prstGeom prst="rect">
            <a:avLst/>
          </a:prstGeom>
          <a:noFill/>
          <a:ln w="9525">
            <a:noFill/>
            <a:miter lim="800000"/>
            <a:headEnd/>
            <a:tailEnd/>
          </a:ln>
        </p:spPr>
        <p:txBody>
          <a:bodyPr>
            <a:spAutoFit/>
          </a:bodyPr>
          <a:lstStyle/>
          <a:p>
            <a:pPr algn="ctr"/>
            <a:r>
              <a:rPr lang="nb-NO" sz="1400">
                <a:latin typeface="Helvetica" pitchFamily="34" charset="0"/>
              </a:rPr>
              <a:t>Bydelsutvalget, komiteer og utvalg</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32"/>
          <p:cNvGrpSpPr>
            <a:grpSpLocks/>
          </p:cNvGrpSpPr>
          <p:nvPr/>
        </p:nvGrpSpPr>
        <p:grpSpPr bwMode="auto">
          <a:xfrm>
            <a:off x="261999" y="976082"/>
            <a:ext cx="3839823" cy="5375629"/>
            <a:chOff x="214282" y="285728"/>
            <a:chExt cx="3714776" cy="6429420"/>
          </a:xfrm>
          <a:solidFill>
            <a:schemeClr val="bg1">
              <a:lumMod val="95000"/>
            </a:schemeClr>
          </a:solidFill>
        </p:grpSpPr>
        <p:sp>
          <p:nvSpPr>
            <p:cNvPr id="32805" name="Rektangel 31"/>
            <p:cNvSpPr>
              <a:spLocks noChangeArrowheads="1"/>
            </p:cNvSpPr>
            <p:nvPr/>
          </p:nvSpPr>
          <p:spPr bwMode="auto">
            <a:xfrm>
              <a:off x="214282" y="285728"/>
              <a:ext cx="3714776" cy="6429420"/>
            </a:xfrm>
            <a:prstGeom prst="rect">
              <a:avLst/>
            </a:prstGeom>
            <a:grpFill/>
            <a:ln w="9525" algn="ctr">
              <a:solidFill>
                <a:schemeClr val="tx1"/>
              </a:solidFill>
              <a:round/>
              <a:headEnd/>
              <a:tailEnd/>
            </a:ln>
          </p:spPr>
          <p:txBody>
            <a:bodyPr/>
            <a:lstStyle/>
            <a:p>
              <a:pPr fontAlgn="auto">
                <a:spcBef>
                  <a:spcPts val="0"/>
                </a:spcBef>
                <a:spcAft>
                  <a:spcPts val="0"/>
                </a:spcAft>
                <a:defRPr/>
              </a:pPr>
              <a:endParaRPr lang="nb-NO">
                <a:latin typeface="+mn-lt"/>
              </a:endParaRPr>
            </a:p>
          </p:txBody>
        </p:sp>
        <p:sp>
          <p:nvSpPr>
            <p:cNvPr id="32806" name="TekstSylinder 1"/>
            <p:cNvSpPr txBox="1">
              <a:spLocks noChangeArrowheads="1"/>
            </p:cNvSpPr>
            <p:nvPr/>
          </p:nvSpPr>
          <p:spPr bwMode="auto">
            <a:xfrm>
              <a:off x="428596" y="428603"/>
              <a:ext cx="3214710" cy="625787"/>
            </a:xfrm>
            <a:prstGeom prst="rect">
              <a:avLst/>
            </a:prstGeom>
            <a:grpFill/>
            <a:ln w="9525">
              <a:noFill/>
              <a:miter lim="800000"/>
              <a:headEnd/>
              <a:tailEnd/>
            </a:ln>
          </p:spPr>
          <p:txBody>
            <a:bodyPr>
              <a:spAutoFit/>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fontAlgn="auto">
                <a:spcBef>
                  <a:spcPts val="0"/>
                </a:spcBef>
                <a:spcAft>
                  <a:spcPts val="0"/>
                </a:spcAft>
                <a:defRPr/>
              </a:pPr>
              <a:r>
                <a:rPr lang="nb-NO" sz="2800" dirty="0" smtClean="0"/>
                <a:t>FOLKEVALGTE</a:t>
              </a:r>
            </a:p>
          </p:txBody>
        </p:sp>
      </p:grpSp>
      <p:grpSp>
        <p:nvGrpSpPr>
          <p:cNvPr id="4" name="Gruppe 33"/>
          <p:cNvGrpSpPr>
            <a:grpSpLocks/>
          </p:cNvGrpSpPr>
          <p:nvPr/>
        </p:nvGrpSpPr>
        <p:grpSpPr bwMode="auto">
          <a:xfrm>
            <a:off x="4258735" y="976082"/>
            <a:ext cx="3913665" cy="5375629"/>
            <a:chOff x="4214810" y="285728"/>
            <a:chExt cx="3786214" cy="6429420"/>
          </a:xfrm>
          <a:solidFill>
            <a:schemeClr val="bg1">
              <a:lumMod val="85000"/>
            </a:schemeClr>
          </a:solidFill>
        </p:grpSpPr>
        <p:sp>
          <p:nvSpPr>
            <p:cNvPr id="32803" name="Rektangel 30"/>
            <p:cNvSpPr>
              <a:spLocks noChangeArrowheads="1"/>
            </p:cNvSpPr>
            <p:nvPr/>
          </p:nvSpPr>
          <p:spPr bwMode="auto">
            <a:xfrm>
              <a:off x="4214810" y="285728"/>
              <a:ext cx="3786214" cy="6429420"/>
            </a:xfrm>
            <a:prstGeom prst="rect">
              <a:avLst/>
            </a:prstGeom>
            <a:grpFill/>
            <a:ln w="9525" algn="ctr">
              <a:solidFill>
                <a:schemeClr val="tx1"/>
              </a:solidFill>
              <a:round/>
              <a:headEnd/>
              <a:tailEnd/>
            </a:ln>
          </p:spPr>
          <p:txBody>
            <a:bodyPr/>
            <a:lstStyle/>
            <a:p>
              <a:pPr fontAlgn="auto">
                <a:spcBef>
                  <a:spcPts val="0"/>
                </a:spcBef>
                <a:spcAft>
                  <a:spcPts val="0"/>
                </a:spcAft>
                <a:defRPr/>
              </a:pPr>
              <a:endParaRPr lang="nb-NO">
                <a:latin typeface="+mn-lt"/>
              </a:endParaRPr>
            </a:p>
          </p:txBody>
        </p:sp>
        <p:sp>
          <p:nvSpPr>
            <p:cNvPr id="32804" name="TekstSylinder 2"/>
            <p:cNvSpPr txBox="1">
              <a:spLocks noChangeArrowheads="1"/>
            </p:cNvSpPr>
            <p:nvPr/>
          </p:nvSpPr>
          <p:spPr bwMode="auto">
            <a:xfrm>
              <a:off x="4384901" y="428110"/>
              <a:ext cx="3546460" cy="625787"/>
            </a:xfrm>
            <a:prstGeom prst="rect">
              <a:avLst/>
            </a:prstGeom>
            <a:grpFill/>
            <a:ln>
              <a:noFill/>
            </a:ln>
            <a:extLst>
              <a:ext uri="{91240B29-F687-4F45-9708-019B960494DF}"/>
            </a:extLst>
          </p:spPr>
          <p:txBody>
            <a:bodyPr>
              <a:spAutoFit/>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fontAlgn="auto">
                <a:spcBef>
                  <a:spcPts val="0"/>
                </a:spcBef>
                <a:spcAft>
                  <a:spcPts val="0"/>
                </a:spcAft>
                <a:defRPr/>
              </a:pPr>
              <a:r>
                <a:rPr lang="nb-NO" sz="2800" dirty="0" smtClean="0"/>
                <a:t>RÅDMANN / ADM.</a:t>
              </a:r>
            </a:p>
          </p:txBody>
        </p:sp>
      </p:grpSp>
      <p:grpSp>
        <p:nvGrpSpPr>
          <p:cNvPr id="5" name="Gruppe 36"/>
          <p:cNvGrpSpPr>
            <a:grpSpLocks/>
          </p:cNvGrpSpPr>
          <p:nvPr/>
        </p:nvGrpSpPr>
        <p:grpSpPr bwMode="auto">
          <a:xfrm>
            <a:off x="1152525" y="2606675"/>
            <a:ext cx="4578350" cy="561975"/>
            <a:chOff x="1142976" y="2183403"/>
            <a:chExt cx="4429156" cy="672316"/>
          </a:xfrm>
        </p:grpSpPr>
        <p:sp>
          <p:nvSpPr>
            <p:cNvPr id="69665" name="TekstSylinder 5"/>
            <p:cNvSpPr txBox="1">
              <a:spLocks noChangeArrowheads="1"/>
            </p:cNvSpPr>
            <p:nvPr/>
          </p:nvSpPr>
          <p:spPr bwMode="auto">
            <a:xfrm>
              <a:off x="1142976" y="2183403"/>
              <a:ext cx="2286016" cy="461665"/>
            </a:xfrm>
            <a:prstGeom prst="rect">
              <a:avLst/>
            </a:prstGeom>
            <a:noFill/>
            <a:ln w="9525">
              <a:noFill/>
              <a:miter lim="800000"/>
              <a:headEnd/>
              <a:tailEnd/>
            </a:ln>
          </p:spPr>
          <p:txBody>
            <a:bodyPr>
              <a:spAutoFit/>
            </a:bodyPr>
            <a:lstStyle/>
            <a:p>
              <a:r>
                <a:rPr lang="nb-NO" sz="2400">
                  <a:latin typeface="Helvetica" pitchFamily="34" charset="0"/>
                </a:rPr>
                <a:t>Velge modell</a:t>
              </a:r>
            </a:p>
          </p:txBody>
        </p:sp>
        <p:sp>
          <p:nvSpPr>
            <p:cNvPr id="20" name="Oppoverbøyd pil 19"/>
            <p:cNvSpPr/>
            <p:nvPr/>
          </p:nvSpPr>
          <p:spPr bwMode="auto">
            <a:xfrm flipV="1">
              <a:off x="2999720" y="2356231"/>
              <a:ext cx="2572412" cy="499488"/>
            </a:xfrm>
            <a:prstGeom prst="bentUpArrow">
              <a:avLst>
                <a:gd name="adj1" fmla="val 17381"/>
                <a:gd name="adj2" fmla="val 25000"/>
                <a:gd name="adj3" fmla="val 25000"/>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8100000" scaled="1"/>
              <a:tileRect/>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6" name="Gruppe 34"/>
          <p:cNvGrpSpPr>
            <a:grpSpLocks/>
          </p:cNvGrpSpPr>
          <p:nvPr/>
        </p:nvGrpSpPr>
        <p:grpSpPr bwMode="auto">
          <a:xfrm>
            <a:off x="627063" y="1598613"/>
            <a:ext cx="5094287" cy="635000"/>
            <a:chOff x="642910" y="1201723"/>
            <a:chExt cx="4929222" cy="758438"/>
          </a:xfrm>
        </p:grpSpPr>
        <p:sp>
          <p:nvSpPr>
            <p:cNvPr id="69663" name="TekstSylinder 3"/>
            <p:cNvSpPr txBox="1">
              <a:spLocks noChangeArrowheads="1"/>
            </p:cNvSpPr>
            <p:nvPr/>
          </p:nvSpPr>
          <p:spPr bwMode="auto">
            <a:xfrm>
              <a:off x="642910" y="1201723"/>
              <a:ext cx="3429024" cy="461664"/>
            </a:xfrm>
            <a:prstGeom prst="rect">
              <a:avLst/>
            </a:prstGeom>
            <a:noFill/>
            <a:ln w="9525">
              <a:noFill/>
              <a:miter lim="800000"/>
              <a:headEnd/>
              <a:tailEnd/>
            </a:ln>
          </p:spPr>
          <p:txBody>
            <a:bodyPr>
              <a:spAutoFit/>
            </a:bodyPr>
            <a:lstStyle/>
            <a:p>
              <a:pPr algn="ctr"/>
              <a:r>
                <a:rPr lang="nb-NO" sz="2400">
                  <a:latin typeface="Helvetica" pitchFamily="34" charset="0"/>
                </a:rPr>
                <a:t>Levere premisser</a:t>
              </a:r>
            </a:p>
          </p:txBody>
        </p:sp>
        <p:sp>
          <p:nvSpPr>
            <p:cNvPr id="21" name="Oppoverbøyd pil 20"/>
            <p:cNvSpPr/>
            <p:nvPr/>
          </p:nvSpPr>
          <p:spPr bwMode="auto">
            <a:xfrm flipV="1">
              <a:off x="3642838" y="1459592"/>
              <a:ext cx="1929294" cy="500569"/>
            </a:xfrm>
            <a:prstGeom prst="bentUpArrow">
              <a:avLst>
                <a:gd name="adj1" fmla="val 17381"/>
                <a:gd name="adj2" fmla="val 25000"/>
                <a:gd name="adj3" fmla="val 25000"/>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7" name="Gruppe 35"/>
          <p:cNvGrpSpPr>
            <a:grpSpLocks/>
          </p:cNvGrpSpPr>
          <p:nvPr/>
        </p:nvGrpSpPr>
        <p:grpSpPr bwMode="auto">
          <a:xfrm>
            <a:off x="1855788" y="2149475"/>
            <a:ext cx="6202362" cy="515938"/>
            <a:chOff x="1928794" y="1738603"/>
            <a:chExt cx="6000792" cy="617237"/>
          </a:xfrm>
        </p:grpSpPr>
        <p:sp>
          <p:nvSpPr>
            <p:cNvPr id="69661" name="TekstSylinder 4"/>
            <p:cNvSpPr txBox="1">
              <a:spLocks noChangeArrowheads="1"/>
            </p:cNvSpPr>
            <p:nvPr/>
          </p:nvSpPr>
          <p:spPr bwMode="auto">
            <a:xfrm>
              <a:off x="4500562" y="1738603"/>
              <a:ext cx="3429024" cy="461667"/>
            </a:xfrm>
            <a:prstGeom prst="rect">
              <a:avLst/>
            </a:prstGeom>
            <a:noFill/>
            <a:ln w="9525">
              <a:noFill/>
              <a:miter lim="800000"/>
              <a:headEnd/>
              <a:tailEnd/>
            </a:ln>
          </p:spPr>
          <p:txBody>
            <a:bodyPr>
              <a:spAutoFit/>
            </a:bodyPr>
            <a:lstStyle/>
            <a:p>
              <a:r>
                <a:rPr lang="nb-NO" sz="2400">
                  <a:latin typeface="Helvetica" pitchFamily="34" charset="0"/>
                </a:rPr>
                <a:t>Skape valgmuligheter</a:t>
              </a:r>
            </a:p>
          </p:txBody>
        </p:sp>
        <p:sp>
          <p:nvSpPr>
            <p:cNvPr id="22" name="Oppoverbøyd pil 21"/>
            <p:cNvSpPr/>
            <p:nvPr/>
          </p:nvSpPr>
          <p:spPr bwMode="auto">
            <a:xfrm flipH="1" flipV="1">
              <a:off x="1928794" y="1856353"/>
              <a:ext cx="2571110" cy="499487"/>
            </a:xfrm>
            <a:prstGeom prst="bentUpArrow">
              <a:avLst>
                <a:gd name="adj1" fmla="val 17381"/>
                <a:gd name="adj2" fmla="val 25000"/>
                <a:gd name="adj3" fmla="val 25000"/>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8" name="Gruppe 37"/>
          <p:cNvGrpSpPr>
            <a:grpSpLocks/>
          </p:cNvGrpSpPr>
          <p:nvPr/>
        </p:nvGrpSpPr>
        <p:grpSpPr bwMode="auto">
          <a:xfrm>
            <a:off x="1866900" y="3111500"/>
            <a:ext cx="5981700" cy="693738"/>
            <a:chOff x="1928794" y="2665825"/>
            <a:chExt cx="5786478" cy="830997"/>
          </a:xfrm>
        </p:grpSpPr>
        <p:sp>
          <p:nvSpPr>
            <p:cNvPr id="69657" name="TekstSylinder 6"/>
            <p:cNvSpPr txBox="1">
              <a:spLocks noChangeArrowheads="1"/>
            </p:cNvSpPr>
            <p:nvPr/>
          </p:nvSpPr>
          <p:spPr bwMode="auto">
            <a:xfrm>
              <a:off x="4286248" y="2665825"/>
              <a:ext cx="3429024" cy="830997"/>
            </a:xfrm>
            <a:prstGeom prst="rect">
              <a:avLst/>
            </a:prstGeom>
            <a:noFill/>
            <a:ln w="9525">
              <a:noFill/>
              <a:miter lim="800000"/>
              <a:headEnd/>
              <a:tailEnd/>
            </a:ln>
          </p:spPr>
          <p:txBody>
            <a:bodyPr>
              <a:spAutoFit/>
            </a:bodyPr>
            <a:lstStyle/>
            <a:p>
              <a:pPr algn="ctr"/>
              <a:r>
                <a:rPr lang="nb-NO" sz="2400">
                  <a:latin typeface="Helvetica" pitchFamily="34" charset="0"/>
                </a:rPr>
                <a:t>Presentere løsnings-alternativer</a:t>
              </a:r>
            </a:p>
          </p:txBody>
        </p:sp>
        <p:sp>
          <p:nvSpPr>
            <p:cNvPr id="23" name="Oppoverbøyd pil 22"/>
            <p:cNvSpPr/>
            <p:nvPr/>
          </p:nvSpPr>
          <p:spPr bwMode="auto">
            <a:xfrm flipH="1" flipV="1">
              <a:off x="1928794" y="2855357"/>
              <a:ext cx="2571768" cy="500066"/>
            </a:xfrm>
            <a:prstGeom prst="bentUpArrow">
              <a:avLst>
                <a:gd name="adj1" fmla="val 17381"/>
                <a:gd name="adj2" fmla="val 25000"/>
                <a:gd name="adj3" fmla="val 25000"/>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9" name="Gruppe 38"/>
          <p:cNvGrpSpPr>
            <a:grpSpLocks/>
          </p:cNvGrpSpPr>
          <p:nvPr/>
        </p:nvGrpSpPr>
        <p:grpSpPr bwMode="auto">
          <a:xfrm>
            <a:off x="995363" y="3687763"/>
            <a:ext cx="4873625" cy="633412"/>
            <a:chOff x="1000100" y="3223198"/>
            <a:chExt cx="4714908" cy="758438"/>
          </a:xfrm>
        </p:grpSpPr>
        <p:sp>
          <p:nvSpPr>
            <p:cNvPr id="69653" name="TekstSylinder 7"/>
            <p:cNvSpPr txBox="1">
              <a:spLocks noChangeArrowheads="1"/>
            </p:cNvSpPr>
            <p:nvPr/>
          </p:nvSpPr>
          <p:spPr bwMode="auto">
            <a:xfrm>
              <a:off x="1000100" y="3223198"/>
              <a:ext cx="2214578" cy="461665"/>
            </a:xfrm>
            <a:prstGeom prst="rect">
              <a:avLst/>
            </a:prstGeom>
            <a:noFill/>
            <a:ln w="9525">
              <a:noFill/>
              <a:miter lim="800000"/>
              <a:headEnd/>
              <a:tailEnd/>
            </a:ln>
          </p:spPr>
          <p:txBody>
            <a:bodyPr>
              <a:spAutoFit/>
            </a:bodyPr>
            <a:lstStyle/>
            <a:p>
              <a:r>
                <a:rPr lang="nb-NO" sz="2400">
                  <a:latin typeface="Helvetica" pitchFamily="34" charset="0"/>
                </a:rPr>
                <a:t>Velge løsning</a:t>
              </a:r>
            </a:p>
          </p:txBody>
        </p:sp>
        <p:sp>
          <p:nvSpPr>
            <p:cNvPr id="24" name="Oppoverbøyd pil 23"/>
            <p:cNvSpPr/>
            <p:nvPr/>
          </p:nvSpPr>
          <p:spPr bwMode="auto">
            <a:xfrm flipV="1">
              <a:off x="3143240" y="3481570"/>
              <a:ext cx="2571768" cy="500066"/>
            </a:xfrm>
            <a:prstGeom prst="bentUpArrow">
              <a:avLst>
                <a:gd name="adj1" fmla="val 17381"/>
                <a:gd name="adj2" fmla="val 25000"/>
                <a:gd name="adj3" fmla="val 25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10" name="Gruppe 39"/>
          <p:cNvGrpSpPr>
            <a:grpSpLocks/>
          </p:cNvGrpSpPr>
          <p:nvPr/>
        </p:nvGrpSpPr>
        <p:grpSpPr bwMode="auto">
          <a:xfrm>
            <a:off x="1863725" y="4264025"/>
            <a:ext cx="6037263" cy="693738"/>
            <a:chOff x="1928794" y="3777526"/>
            <a:chExt cx="5840251" cy="830997"/>
          </a:xfrm>
        </p:grpSpPr>
        <p:sp>
          <p:nvSpPr>
            <p:cNvPr id="69651" name="TekstSylinder 8"/>
            <p:cNvSpPr txBox="1">
              <a:spLocks noChangeArrowheads="1"/>
            </p:cNvSpPr>
            <p:nvPr/>
          </p:nvSpPr>
          <p:spPr bwMode="auto">
            <a:xfrm>
              <a:off x="4340021" y="3777526"/>
              <a:ext cx="3429024" cy="830997"/>
            </a:xfrm>
            <a:prstGeom prst="rect">
              <a:avLst/>
            </a:prstGeom>
            <a:noFill/>
            <a:ln w="9525">
              <a:noFill/>
              <a:miter lim="800000"/>
              <a:headEnd/>
              <a:tailEnd/>
            </a:ln>
          </p:spPr>
          <p:txBody>
            <a:bodyPr>
              <a:spAutoFit/>
            </a:bodyPr>
            <a:lstStyle/>
            <a:p>
              <a:pPr algn="ctr"/>
              <a:r>
                <a:rPr lang="nb-NO" sz="2400">
                  <a:latin typeface="Helvetica" pitchFamily="34" charset="0"/>
                </a:rPr>
                <a:t>Skissere finansieringsmåter</a:t>
              </a:r>
            </a:p>
          </p:txBody>
        </p:sp>
        <p:sp>
          <p:nvSpPr>
            <p:cNvPr id="25" name="Oppoverbøyd pil 24"/>
            <p:cNvSpPr/>
            <p:nvPr/>
          </p:nvSpPr>
          <p:spPr bwMode="auto">
            <a:xfrm flipH="1" flipV="1">
              <a:off x="1928794" y="4036143"/>
              <a:ext cx="2572291" cy="500120"/>
            </a:xfrm>
            <a:prstGeom prst="bentUpArrow">
              <a:avLst>
                <a:gd name="adj1" fmla="val 17381"/>
                <a:gd name="adj2" fmla="val 25000"/>
                <a:gd name="adj3" fmla="val 25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grpSp>
        <p:nvGrpSpPr>
          <p:cNvPr id="11" name="Gruppe 40"/>
          <p:cNvGrpSpPr>
            <a:grpSpLocks/>
          </p:cNvGrpSpPr>
          <p:nvPr/>
        </p:nvGrpSpPr>
        <p:grpSpPr bwMode="auto">
          <a:xfrm>
            <a:off x="973138" y="4911725"/>
            <a:ext cx="5316537" cy="633413"/>
            <a:chOff x="1000100" y="4412186"/>
            <a:chExt cx="5143536" cy="758434"/>
          </a:xfrm>
        </p:grpSpPr>
        <p:sp>
          <p:nvSpPr>
            <p:cNvPr id="69647" name="TekstSylinder 9"/>
            <p:cNvSpPr txBox="1">
              <a:spLocks noChangeArrowheads="1"/>
            </p:cNvSpPr>
            <p:nvPr/>
          </p:nvSpPr>
          <p:spPr bwMode="auto">
            <a:xfrm>
              <a:off x="1000100" y="4412186"/>
              <a:ext cx="3429024" cy="461664"/>
            </a:xfrm>
            <a:prstGeom prst="rect">
              <a:avLst/>
            </a:prstGeom>
            <a:noFill/>
            <a:ln w="9525">
              <a:noFill/>
              <a:miter lim="800000"/>
              <a:headEnd/>
              <a:tailEnd/>
            </a:ln>
          </p:spPr>
          <p:txBody>
            <a:bodyPr>
              <a:spAutoFit/>
            </a:bodyPr>
            <a:lstStyle/>
            <a:p>
              <a:r>
                <a:rPr lang="nb-NO" sz="2400">
                  <a:latin typeface="Helvetica" pitchFamily="34" charset="0"/>
                </a:rPr>
                <a:t>Velge finansiering</a:t>
              </a:r>
            </a:p>
          </p:txBody>
        </p:sp>
        <p:sp>
          <p:nvSpPr>
            <p:cNvPr id="27" name="Oppoverbøyd pil 26"/>
            <p:cNvSpPr/>
            <p:nvPr/>
          </p:nvSpPr>
          <p:spPr bwMode="auto">
            <a:xfrm flipV="1">
              <a:off x="3571868" y="4670555"/>
              <a:ext cx="2571768" cy="500065"/>
            </a:xfrm>
            <a:prstGeom prst="bentUpArrow">
              <a:avLst>
                <a:gd name="adj1" fmla="val 17381"/>
                <a:gd name="adj2" fmla="val 25000"/>
                <a:gd name="adj3" fmla="val 25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sp>
        <p:nvSpPr>
          <p:cNvPr id="29" name="TekstSylinder 28"/>
          <p:cNvSpPr txBox="1">
            <a:spLocks noChangeArrowheads="1"/>
          </p:cNvSpPr>
          <p:nvPr/>
        </p:nvSpPr>
        <p:spPr bwMode="auto">
          <a:xfrm>
            <a:off x="920750" y="5919788"/>
            <a:ext cx="3543300" cy="461962"/>
          </a:xfrm>
          <a:prstGeom prst="rect">
            <a:avLst/>
          </a:prstGeom>
          <a:noFill/>
          <a:ln w="9525">
            <a:noFill/>
            <a:miter lim="800000"/>
            <a:headEnd/>
            <a:tailEnd/>
          </a:ln>
        </p:spPr>
        <p:txBody>
          <a:bodyPr>
            <a:spAutoFit/>
          </a:bodyPr>
          <a:lstStyle/>
          <a:p>
            <a:r>
              <a:rPr lang="nb-NO" sz="2400">
                <a:latin typeface="Helvetica" pitchFamily="34" charset="0"/>
              </a:rPr>
              <a:t>Evaluere resultat</a:t>
            </a:r>
          </a:p>
        </p:txBody>
      </p:sp>
      <p:grpSp>
        <p:nvGrpSpPr>
          <p:cNvPr id="12" name="Gruppe 41"/>
          <p:cNvGrpSpPr>
            <a:grpSpLocks/>
          </p:cNvGrpSpPr>
          <p:nvPr/>
        </p:nvGrpSpPr>
        <p:grpSpPr bwMode="auto">
          <a:xfrm>
            <a:off x="1927225" y="5414963"/>
            <a:ext cx="6202363" cy="561975"/>
            <a:chOff x="2000232" y="4903020"/>
            <a:chExt cx="6000792" cy="672312"/>
          </a:xfrm>
        </p:grpSpPr>
        <p:sp>
          <p:nvSpPr>
            <p:cNvPr id="69645" name="TekstSylinder 25"/>
            <p:cNvSpPr txBox="1">
              <a:spLocks noChangeArrowheads="1"/>
            </p:cNvSpPr>
            <p:nvPr/>
          </p:nvSpPr>
          <p:spPr bwMode="auto">
            <a:xfrm>
              <a:off x="4572000" y="4903020"/>
              <a:ext cx="3429024" cy="461664"/>
            </a:xfrm>
            <a:prstGeom prst="rect">
              <a:avLst/>
            </a:prstGeom>
            <a:noFill/>
            <a:ln w="9525">
              <a:noFill/>
              <a:miter lim="800000"/>
              <a:headEnd/>
              <a:tailEnd/>
            </a:ln>
          </p:spPr>
          <p:txBody>
            <a:bodyPr>
              <a:spAutoFit/>
            </a:bodyPr>
            <a:lstStyle/>
            <a:p>
              <a:r>
                <a:rPr lang="nb-NO" sz="2400">
                  <a:latin typeface="Helvetica" pitchFamily="34" charset="0"/>
                </a:rPr>
                <a:t>Gjennomføre løsning</a:t>
              </a:r>
            </a:p>
          </p:txBody>
        </p:sp>
        <p:sp>
          <p:nvSpPr>
            <p:cNvPr id="30" name="Oppoverbøyd pil 29"/>
            <p:cNvSpPr/>
            <p:nvPr/>
          </p:nvSpPr>
          <p:spPr bwMode="auto">
            <a:xfrm flipH="1" flipV="1">
              <a:off x="2000232" y="5075845"/>
              <a:ext cx="2571110" cy="499487"/>
            </a:xfrm>
            <a:prstGeom prst="bentUpArrow">
              <a:avLst>
                <a:gd name="adj1" fmla="val 17381"/>
                <a:gd name="adj2" fmla="val 25000"/>
                <a:gd name="adj3" fmla="val 25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grpSp>
      <p:sp>
        <p:nvSpPr>
          <p:cNvPr id="2" name="TekstSylinder 1"/>
          <p:cNvSpPr txBox="1"/>
          <p:nvPr/>
        </p:nvSpPr>
        <p:spPr>
          <a:xfrm>
            <a:off x="250825" y="119063"/>
            <a:ext cx="8066088" cy="708025"/>
          </a:xfrm>
          <a:prstGeom prst="rect">
            <a:avLst/>
          </a:prstGeom>
          <a:noFill/>
        </p:spPr>
        <p:txBody>
          <a:bodyPr>
            <a:spAutoFit/>
          </a:bodyPr>
          <a:lstStyle/>
          <a:p>
            <a:pPr fontAlgn="auto">
              <a:spcBef>
                <a:spcPts val="0"/>
              </a:spcBef>
              <a:spcAft>
                <a:spcPts val="0"/>
              </a:spcAft>
              <a:defRPr/>
            </a:pPr>
            <a:r>
              <a:rPr lang="nb-NO" sz="4000" dirty="0">
                <a:solidFill>
                  <a:schemeClr val="accent6">
                    <a:lumMod val="75000"/>
                  </a:schemeClr>
                </a:solidFill>
                <a:latin typeface="+mn-lt"/>
              </a:rPr>
              <a:t>Ansvar, roller og oppgaver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2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Right)">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2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dissolve">
                                      <p:cBhvr>
                                        <p:cTn id="4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8"/>
          <p:cNvSpPr txBox="1">
            <a:spLocks noChangeArrowheads="1"/>
          </p:cNvSpPr>
          <p:nvPr/>
        </p:nvSpPr>
        <p:spPr bwMode="auto">
          <a:xfrm>
            <a:off x="179388" y="908050"/>
            <a:ext cx="3024187" cy="923925"/>
          </a:xfrm>
          <a:prstGeom prst="rect">
            <a:avLst/>
          </a:prstGeom>
          <a:noFill/>
          <a:ln w="9525">
            <a:noFill/>
            <a:miter lim="800000"/>
            <a:headEnd/>
            <a:tailEnd/>
          </a:ln>
        </p:spPr>
        <p:txBody>
          <a:bodyPr>
            <a:spAutoFit/>
          </a:bodyPr>
          <a:lstStyle/>
          <a:p>
            <a:pPr>
              <a:spcBef>
                <a:spcPct val="50000"/>
              </a:spcBef>
            </a:pPr>
            <a:r>
              <a:rPr lang="nb-NO">
                <a:latin typeface="Times New Roman" pitchFamily="18" charset="0"/>
              </a:rPr>
              <a:t>Politisk og administrativ organisering som </a:t>
            </a:r>
            <a:br>
              <a:rPr lang="nb-NO">
                <a:latin typeface="Times New Roman" pitchFamily="18" charset="0"/>
              </a:rPr>
            </a:br>
            <a:r>
              <a:rPr lang="nb-NO">
                <a:latin typeface="Times New Roman" pitchFamily="18" charset="0"/>
              </a:rPr>
              <a:t>fremmer samspill</a:t>
            </a:r>
          </a:p>
        </p:txBody>
      </p:sp>
      <p:sp>
        <p:nvSpPr>
          <p:cNvPr id="71682" name="Text Box 9"/>
          <p:cNvSpPr txBox="1">
            <a:spLocks noChangeArrowheads="1"/>
          </p:cNvSpPr>
          <p:nvPr/>
        </p:nvSpPr>
        <p:spPr bwMode="auto">
          <a:xfrm>
            <a:off x="5795963" y="981075"/>
            <a:ext cx="2232025" cy="1200150"/>
          </a:xfrm>
          <a:prstGeom prst="rect">
            <a:avLst/>
          </a:prstGeom>
          <a:noFill/>
          <a:ln w="9525">
            <a:noFill/>
            <a:miter lim="800000"/>
            <a:headEnd/>
            <a:tailEnd/>
          </a:ln>
        </p:spPr>
        <p:txBody>
          <a:bodyPr>
            <a:spAutoFit/>
          </a:bodyPr>
          <a:lstStyle/>
          <a:p>
            <a:pPr algn="r">
              <a:spcBef>
                <a:spcPct val="50000"/>
              </a:spcBef>
            </a:pPr>
            <a:r>
              <a:rPr lang="nb-NO">
                <a:latin typeface="Times New Roman" pitchFamily="18" charset="0"/>
              </a:rPr>
              <a:t>Velutviklet planverk, planprosesser og rapporterings-systemer</a:t>
            </a:r>
          </a:p>
        </p:txBody>
      </p:sp>
      <p:sp>
        <p:nvSpPr>
          <p:cNvPr id="71683" name="Text Box 10"/>
          <p:cNvSpPr txBox="1">
            <a:spLocks noChangeArrowheads="1"/>
          </p:cNvSpPr>
          <p:nvPr/>
        </p:nvSpPr>
        <p:spPr bwMode="auto">
          <a:xfrm>
            <a:off x="323850" y="4892675"/>
            <a:ext cx="1968500" cy="1200150"/>
          </a:xfrm>
          <a:prstGeom prst="rect">
            <a:avLst/>
          </a:prstGeom>
          <a:noFill/>
          <a:ln w="9525">
            <a:noFill/>
            <a:miter lim="800000"/>
            <a:headEnd/>
            <a:tailEnd/>
          </a:ln>
        </p:spPr>
        <p:txBody>
          <a:bodyPr>
            <a:spAutoFit/>
          </a:bodyPr>
          <a:lstStyle/>
          <a:p>
            <a:pPr>
              <a:spcBef>
                <a:spcPct val="50000"/>
              </a:spcBef>
            </a:pPr>
            <a:r>
              <a:rPr lang="nb-NO">
                <a:latin typeface="Times New Roman" pitchFamily="18" charset="0"/>
              </a:rPr>
              <a:t>Tydelig delegasjon. </a:t>
            </a:r>
            <a:br>
              <a:rPr lang="nb-NO">
                <a:latin typeface="Times New Roman" pitchFamily="18" charset="0"/>
              </a:rPr>
            </a:br>
            <a:r>
              <a:rPr lang="nb-NO">
                <a:latin typeface="Times New Roman" pitchFamily="18" charset="0"/>
              </a:rPr>
              <a:t>God rolleforståelse og -aksept</a:t>
            </a:r>
          </a:p>
        </p:txBody>
      </p:sp>
      <p:sp>
        <p:nvSpPr>
          <p:cNvPr id="71684" name="Text Box 11"/>
          <p:cNvSpPr txBox="1">
            <a:spLocks noChangeArrowheads="1"/>
          </p:cNvSpPr>
          <p:nvPr/>
        </p:nvSpPr>
        <p:spPr bwMode="auto">
          <a:xfrm>
            <a:off x="5795963" y="4941888"/>
            <a:ext cx="2305050" cy="1200150"/>
          </a:xfrm>
          <a:prstGeom prst="rect">
            <a:avLst/>
          </a:prstGeom>
          <a:noFill/>
          <a:ln w="9525">
            <a:noFill/>
            <a:miter lim="800000"/>
            <a:headEnd/>
            <a:tailEnd/>
          </a:ln>
        </p:spPr>
        <p:txBody>
          <a:bodyPr>
            <a:spAutoFit/>
          </a:bodyPr>
          <a:lstStyle/>
          <a:p>
            <a:pPr algn="r">
              <a:spcBef>
                <a:spcPct val="50000"/>
              </a:spcBef>
            </a:pPr>
            <a:r>
              <a:rPr lang="nb-NO">
                <a:latin typeface="Times New Roman" pitchFamily="18" charset="0"/>
              </a:rPr>
              <a:t>Gode kunnskaper innen ledelse, arbeidsgiverrollen, samspillkompetanse</a:t>
            </a:r>
          </a:p>
        </p:txBody>
      </p:sp>
      <p:sp>
        <p:nvSpPr>
          <p:cNvPr id="71685" name="Text Box 12"/>
          <p:cNvSpPr txBox="1">
            <a:spLocks noChangeArrowheads="1"/>
          </p:cNvSpPr>
          <p:nvPr/>
        </p:nvSpPr>
        <p:spPr bwMode="auto">
          <a:xfrm>
            <a:off x="395288" y="6340475"/>
            <a:ext cx="7705725" cy="401638"/>
          </a:xfrm>
          <a:prstGeom prst="rect">
            <a:avLst/>
          </a:prstGeom>
          <a:noFill/>
          <a:ln w="9525">
            <a:noFill/>
            <a:miter lim="800000"/>
            <a:headEnd/>
            <a:tailEnd/>
          </a:ln>
        </p:spPr>
        <p:txBody>
          <a:bodyPr>
            <a:spAutoFit/>
          </a:bodyPr>
          <a:lstStyle/>
          <a:p>
            <a:pPr algn="ctr">
              <a:spcBef>
                <a:spcPct val="50000"/>
              </a:spcBef>
            </a:pPr>
            <a:r>
              <a:rPr lang="nb-NO" sz="2000" b="1">
                <a:latin typeface="Tahoma" pitchFamily="34" charset="0"/>
              </a:rPr>
              <a:t>Relasjonskompetansen utgjør kjernen i samspillet</a:t>
            </a:r>
          </a:p>
        </p:txBody>
      </p:sp>
      <p:sp>
        <p:nvSpPr>
          <p:cNvPr id="71686" name="Text Box 13"/>
          <p:cNvSpPr txBox="1">
            <a:spLocks noChangeArrowheads="1"/>
          </p:cNvSpPr>
          <p:nvPr/>
        </p:nvSpPr>
        <p:spPr bwMode="auto">
          <a:xfrm>
            <a:off x="250825" y="2852738"/>
            <a:ext cx="1406525" cy="1200150"/>
          </a:xfrm>
          <a:prstGeom prst="rect">
            <a:avLst/>
          </a:prstGeom>
          <a:noFill/>
          <a:ln w="9525">
            <a:noFill/>
            <a:miter lim="800000"/>
            <a:headEnd/>
            <a:tailEnd/>
          </a:ln>
        </p:spPr>
        <p:txBody>
          <a:bodyPr>
            <a:spAutoFit/>
          </a:bodyPr>
          <a:lstStyle/>
          <a:p>
            <a:pPr>
              <a:spcBef>
                <a:spcPct val="50000"/>
              </a:spcBef>
            </a:pPr>
            <a:r>
              <a:rPr lang="nb-NO">
                <a:latin typeface="Times New Roman" pitchFamily="18" charset="0"/>
              </a:rPr>
              <a:t>Klare spilleregler, rutiner, saksgang </a:t>
            </a:r>
          </a:p>
        </p:txBody>
      </p:sp>
      <p:sp>
        <p:nvSpPr>
          <p:cNvPr id="71687" name="Text Box 14"/>
          <p:cNvSpPr txBox="1">
            <a:spLocks noChangeArrowheads="1"/>
          </p:cNvSpPr>
          <p:nvPr/>
        </p:nvSpPr>
        <p:spPr bwMode="auto">
          <a:xfrm>
            <a:off x="6732588" y="3284538"/>
            <a:ext cx="1584325" cy="646112"/>
          </a:xfrm>
          <a:prstGeom prst="rect">
            <a:avLst/>
          </a:prstGeom>
          <a:noFill/>
          <a:ln w="9525">
            <a:noFill/>
            <a:miter lim="800000"/>
            <a:headEnd/>
            <a:tailEnd/>
          </a:ln>
        </p:spPr>
        <p:txBody>
          <a:bodyPr>
            <a:spAutoFit/>
          </a:bodyPr>
          <a:lstStyle/>
          <a:p>
            <a:pPr>
              <a:spcBef>
                <a:spcPct val="50000"/>
              </a:spcBef>
            </a:pPr>
            <a:r>
              <a:rPr lang="nb-NO">
                <a:latin typeface="Times New Roman" pitchFamily="18" charset="0"/>
              </a:rPr>
              <a:t>Gode arenaer for samspill</a:t>
            </a:r>
          </a:p>
        </p:txBody>
      </p:sp>
      <p:sp>
        <p:nvSpPr>
          <p:cNvPr id="71688" name="Text Box 15"/>
          <p:cNvSpPr txBox="1">
            <a:spLocks noChangeArrowheads="1"/>
          </p:cNvSpPr>
          <p:nvPr/>
        </p:nvSpPr>
        <p:spPr bwMode="auto">
          <a:xfrm>
            <a:off x="468313" y="112713"/>
            <a:ext cx="7578725" cy="579437"/>
          </a:xfrm>
          <a:prstGeom prst="rect">
            <a:avLst/>
          </a:prstGeom>
          <a:noFill/>
          <a:ln w="9525">
            <a:noFill/>
            <a:miter lim="800000"/>
            <a:headEnd/>
            <a:tailEnd/>
          </a:ln>
        </p:spPr>
        <p:txBody>
          <a:bodyPr>
            <a:spAutoFit/>
          </a:bodyPr>
          <a:lstStyle/>
          <a:p>
            <a:pPr>
              <a:spcBef>
                <a:spcPct val="50000"/>
              </a:spcBef>
            </a:pPr>
            <a:r>
              <a:rPr lang="nb-NO" sz="3200" b="1">
                <a:solidFill>
                  <a:schemeClr val="accent2"/>
                </a:solidFill>
                <a:latin typeface="Helvetica" pitchFamily="34" charset="0"/>
              </a:rPr>
              <a:t>Suksessfaktorer for godt samspill</a:t>
            </a:r>
          </a:p>
        </p:txBody>
      </p:sp>
      <p:sp>
        <p:nvSpPr>
          <p:cNvPr id="2" name="Smultring 1"/>
          <p:cNvSpPr/>
          <p:nvPr/>
        </p:nvSpPr>
        <p:spPr bwMode="auto">
          <a:xfrm>
            <a:off x="1585913" y="1052513"/>
            <a:ext cx="5146675" cy="4903787"/>
          </a:xfrm>
          <a:prstGeom prst="donut">
            <a:avLst/>
          </a:prstGeom>
          <a:solidFill>
            <a:srgbClr val="E1FBC9"/>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nb-NO">
              <a:latin typeface="+mn-lt"/>
            </a:endParaRPr>
          </a:p>
        </p:txBody>
      </p:sp>
      <p:sp>
        <p:nvSpPr>
          <p:cNvPr id="71690" name="Ellipse 2"/>
          <p:cNvSpPr>
            <a:spLocks noChangeArrowheads="1"/>
          </p:cNvSpPr>
          <p:nvPr/>
        </p:nvSpPr>
        <p:spPr bwMode="auto">
          <a:xfrm>
            <a:off x="3635375" y="3014663"/>
            <a:ext cx="1081088" cy="979487"/>
          </a:xfrm>
          <a:prstGeom prst="ellipse">
            <a:avLst/>
          </a:prstGeom>
          <a:solidFill>
            <a:srgbClr val="BEE296"/>
          </a:solidFill>
          <a:ln w="9525" algn="ctr">
            <a:solidFill>
              <a:schemeClr val="tx1"/>
            </a:solidFill>
            <a:round/>
            <a:headEnd/>
            <a:tailEnd/>
          </a:ln>
        </p:spPr>
        <p:txBody>
          <a:bodyPr/>
          <a:lstStyle/>
          <a:p>
            <a:endParaRPr lang="nb-NO">
              <a:latin typeface="Calibri" pitchFamily="34" charset="0"/>
            </a:endParaRPr>
          </a:p>
        </p:txBody>
      </p:sp>
      <p:sp>
        <p:nvSpPr>
          <p:cNvPr id="71691" name="Text Box 6"/>
          <p:cNvSpPr txBox="1">
            <a:spLocks noChangeArrowheads="1"/>
          </p:cNvSpPr>
          <p:nvPr/>
        </p:nvSpPr>
        <p:spPr bwMode="auto">
          <a:xfrm>
            <a:off x="1857375" y="1916113"/>
            <a:ext cx="4802188" cy="1062037"/>
          </a:xfrm>
          <a:prstGeom prst="rect">
            <a:avLst/>
          </a:prstGeom>
          <a:noFill/>
          <a:ln w="9525">
            <a:noFill/>
            <a:miter lim="800000"/>
            <a:headEnd/>
            <a:tailEnd/>
          </a:ln>
        </p:spPr>
        <p:txBody>
          <a:bodyPr>
            <a:spAutoFit/>
          </a:bodyPr>
          <a:lstStyle/>
          <a:p>
            <a:pPr algn="ctr">
              <a:spcBef>
                <a:spcPct val="50000"/>
              </a:spcBef>
            </a:pPr>
            <a:r>
              <a:rPr lang="nb-NO">
                <a:latin typeface="Times New Roman" pitchFamily="18" charset="0"/>
              </a:rPr>
              <a:t>Felles verdier og gjensidige krav til </a:t>
            </a:r>
            <a:br>
              <a:rPr lang="nb-NO">
                <a:latin typeface="Times New Roman" pitchFamily="18" charset="0"/>
              </a:rPr>
            </a:br>
            <a:r>
              <a:rPr lang="nb-NO">
                <a:latin typeface="Times New Roman" pitchFamily="18" charset="0"/>
              </a:rPr>
              <a:t>handling og samhandling</a:t>
            </a:r>
          </a:p>
          <a:p>
            <a:pPr algn="ctr">
              <a:spcBef>
                <a:spcPct val="50000"/>
              </a:spcBef>
            </a:pPr>
            <a:endParaRPr lang="nb-NO">
              <a:latin typeface="Times New Roman" pitchFamily="18" charset="0"/>
            </a:endParaRPr>
          </a:p>
        </p:txBody>
      </p:sp>
      <p:sp>
        <p:nvSpPr>
          <p:cNvPr id="71692" name="Text Box 5"/>
          <p:cNvSpPr txBox="1">
            <a:spLocks noChangeArrowheads="1"/>
          </p:cNvSpPr>
          <p:nvPr/>
        </p:nvSpPr>
        <p:spPr bwMode="auto">
          <a:xfrm>
            <a:off x="2339975" y="3275013"/>
            <a:ext cx="3671888" cy="400050"/>
          </a:xfrm>
          <a:prstGeom prst="rect">
            <a:avLst/>
          </a:prstGeom>
          <a:noFill/>
          <a:ln w="9525">
            <a:noFill/>
            <a:miter lim="800000"/>
            <a:headEnd/>
            <a:tailEnd/>
          </a:ln>
        </p:spPr>
        <p:txBody>
          <a:bodyPr>
            <a:spAutoFit/>
          </a:bodyPr>
          <a:lstStyle/>
          <a:p>
            <a:pPr algn="ctr">
              <a:spcBef>
                <a:spcPct val="50000"/>
              </a:spcBef>
            </a:pPr>
            <a:r>
              <a:rPr lang="nb-NO" sz="2000">
                <a:latin typeface="Times New Roman" pitchFamily="18" charset="0"/>
              </a:rPr>
              <a:t>Relasjonen ordfører - rådmann</a:t>
            </a:r>
          </a:p>
        </p:txBody>
      </p:sp>
      <p:sp>
        <p:nvSpPr>
          <p:cNvPr id="31" name="Text Box 7"/>
          <p:cNvSpPr txBox="1">
            <a:spLocks noChangeArrowheads="1"/>
          </p:cNvSpPr>
          <p:nvPr/>
        </p:nvSpPr>
        <p:spPr bwMode="auto">
          <a:xfrm>
            <a:off x="1835150" y="4149725"/>
            <a:ext cx="5400675" cy="368300"/>
          </a:xfrm>
          <a:prstGeom prst="rect">
            <a:avLst/>
          </a:prstGeom>
          <a:noFill/>
          <a:ln>
            <a:noFill/>
          </a:ln>
        </p:spPr>
        <p:txBody>
          <a:bodyPr>
            <a:spAutoFit/>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fontAlgn="auto">
              <a:spcBef>
                <a:spcPct val="50000"/>
              </a:spcBef>
              <a:spcAft>
                <a:spcPts val="0"/>
              </a:spcAft>
              <a:defRPr/>
            </a:pPr>
            <a:r>
              <a:rPr lang="nb-NO" sz="1800" dirty="0" smtClean="0">
                <a:solidFill>
                  <a:schemeClr val="tx2">
                    <a:lumMod val="95000"/>
                    <a:lumOff val="5000"/>
                  </a:schemeClr>
                </a:solidFill>
                <a:latin typeface="Times New Roman" pitchFamily="18" charset="0"/>
              </a:rPr>
              <a:t>Gode avstemminger ved skifte av politisk ledelse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700213"/>
          </a:xfrm>
        </p:spPr>
        <p:txBody>
          <a:bodyPr rtlCol="0">
            <a:normAutofit fontScale="90000"/>
          </a:bodyPr>
          <a:lstStyle/>
          <a:p>
            <a:pPr fontAlgn="auto">
              <a:spcAft>
                <a:spcPts val="0"/>
              </a:spcAft>
              <a:defRPr/>
            </a:pPr>
            <a:r>
              <a:rPr lang="nb-NO" sz="3100" b="1" dirty="0" smtClean="0">
                <a:latin typeface="Arial" pitchFamily="34" charset="0"/>
                <a:ea typeface="Times New Roman" pitchFamily="18" charset="0"/>
                <a:cs typeface="Arial" pitchFamily="34" charset="0"/>
              </a:rPr>
              <a:t>OPPGAVE: FORHOLDET MELLOM POLITIKK OG ADMINISTRASJON</a:t>
            </a:r>
            <a:r>
              <a:rPr lang="nb-NO" dirty="0" smtClean="0">
                <a:latin typeface="Arial" pitchFamily="34" charset="0"/>
                <a:cs typeface="Arial" pitchFamily="34" charset="0"/>
              </a:rPr>
              <a:t/>
            </a:r>
            <a:br>
              <a:rPr lang="nb-NO" dirty="0" smtClean="0">
                <a:latin typeface="Arial" pitchFamily="34" charset="0"/>
                <a:cs typeface="Arial" pitchFamily="34" charset="0"/>
              </a:rPr>
            </a:br>
            <a:endParaRPr lang="nb-NO" dirty="0"/>
          </a:p>
        </p:txBody>
      </p:sp>
      <p:sp>
        <p:nvSpPr>
          <p:cNvPr id="73730" name="Rektangel 2"/>
          <p:cNvSpPr>
            <a:spLocks noChangeArrowheads="1"/>
          </p:cNvSpPr>
          <p:nvPr/>
        </p:nvSpPr>
        <p:spPr bwMode="auto">
          <a:xfrm>
            <a:off x="827088" y="1700213"/>
            <a:ext cx="7416800" cy="3970337"/>
          </a:xfrm>
          <a:prstGeom prst="rect">
            <a:avLst/>
          </a:prstGeom>
          <a:noFill/>
          <a:ln w="9525">
            <a:noFill/>
            <a:miter lim="800000"/>
            <a:headEnd/>
            <a:tailEnd/>
          </a:ln>
        </p:spPr>
        <p:txBody>
          <a:bodyPr>
            <a:spAutoFit/>
          </a:bodyPr>
          <a:lstStyle/>
          <a:p>
            <a:pPr eaLnBrk="0" hangingPunct="0"/>
            <a:r>
              <a:rPr lang="nb-NO">
                <a:ea typeface="Times New Roman" pitchFamily="18" charset="0"/>
                <a:cs typeface="Arial" charset="0"/>
              </a:rPr>
              <a:t>I løpet av en BU-periode kan uenighet og konflikter, større eller mindre, mellom politikere og administrasjonen oppstå. </a:t>
            </a:r>
          </a:p>
          <a:p>
            <a:pPr eaLnBrk="0" hangingPunct="0">
              <a:buFontTx/>
              <a:buChar char="•"/>
            </a:pPr>
            <a:r>
              <a:rPr lang="nb-NO">
                <a:ea typeface="Times New Roman" pitchFamily="18" charset="0"/>
                <a:cs typeface="Arial" charset="0"/>
              </a:rPr>
              <a:t>Hvilke type konflikter kan dette være? </a:t>
            </a:r>
          </a:p>
          <a:p>
            <a:pPr eaLnBrk="0" hangingPunct="0">
              <a:buFontTx/>
              <a:buChar char="•"/>
            </a:pPr>
            <a:r>
              <a:rPr lang="nb-NO">
                <a:ea typeface="Times New Roman" pitchFamily="18" charset="0"/>
                <a:cs typeface="Arial" charset="0"/>
              </a:rPr>
              <a:t>Hva kan gjøres for å unngå konflikter mellom administrasjonen og BU?</a:t>
            </a:r>
          </a:p>
          <a:p>
            <a:pPr eaLnBrk="0" hangingPunct="0">
              <a:buFontTx/>
              <a:buChar char="•"/>
            </a:pPr>
            <a:r>
              <a:rPr lang="nb-NO">
                <a:ea typeface="Times New Roman" pitchFamily="18" charset="0"/>
                <a:cs typeface="Arial" charset="0"/>
              </a:rPr>
              <a:t>Hva gjør man når det oppstår mistanke om særinteresser? (eks søknadsbehandling, skjenkesaker el).</a:t>
            </a:r>
          </a:p>
          <a:p>
            <a:pPr eaLnBrk="0" hangingPunct="0">
              <a:buFontTx/>
              <a:buChar char="•"/>
            </a:pPr>
            <a:r>
              <a:rPr lang="nb-NO">
                <a:ea typeface="Times New Roman" pitchFamily="18" charset="0"/>
                <a:cs typeface="Arial" charset="0"/>
              </a:rPr>
              <a:t>Når oppstår korrupsjon? hvordan behandle det? Hvordan forebygge det?</a:t>
            </a:r>
          </a:p>
          <a:p>
            <a:pPr eaLnBrk="0" hangingPunct="0">
              <a:buFontTx/>
              <a:buChar char="•"/>
            </a:pPr>
            <a:r>
              <a:rPr lang="nb-NO">
                <a:ea typeface="Times New Roman" pitchFamily="18" charset="0"/>
                <a:cs typeface="Arial" charset="0"/>
              </a:rPr>
              <a:t>Hvordan oppfatter innbyggere at folkevalgte er ute i bydelen og ”sjekker ut” tjenester?</a:t>
            </a:r>
          </a:p>
          <a:p>
            <a:pPr eaLnBrk="0" hangingPunct="0">
              <a:buFontTx/>
              <a:buChar char="•"/>
            </a:pPr>
            <a:r>
              <a:rPr lang="nb-NO">
                <a:ea typeface="Times New Roman" pitchFamily="18" charset="0"/>
                <a:cs typeface="Arial" charset="0"/>
              </a:rPr>
              <a:t>Hva forventer politikerne av administrasjonen for å få en ryddig rolleavklaring og et godt samarbeid i perioden?</a:t>
            </a:r>
          </a:p>
          <a:p>
            <a:pPr eaLnBrk="0" hangingPunct="0">
              <a:buFontTx/>
              <a:buChar char="•"/>
            </a:pPr>
            <a:r>
              <a:rPr lang="nb-NO">
                <a:ea typeface="Times New Roman" pitchFamily="18" charset="0"/>
                <a:cs typeface="Arial" charset="0"/>
              </a:rPr>
              <a:t>Og hva forventer administrasjonen av politikerne i samme sammenheng?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tel 10"/>
          <p:cNvSpPr>
            <a:spLocks noGrp="1"/>
          </p:cNvSpPr>
          <p:nvPr>
            <p:ph type="title"/>
          </p:nvPr>
        </p:nvSpPr>
        <p:spPr/>
        <p:txBody>
          <a:bodyPr/>
          <a:lstStyle/>
          <a:p>
            <a:r>
              <a:rPr lang="nb-NO" smtClean="0">
                <a:ea typeface="ＭＳ Ｐゴシック"/>
              </a:rPr>
              <a:t>Når er man ugild?</a:t>
            </a:r>
          </a:p>
        </p:txBody>
      </p:sp>
      <p:pic>
        <p:nvPicPr>
          <p:cNvPr id="33794" name="Plassholder for innhold 3" descr="Etikk.jpg"/>
          <p:cNvPicPr>
            <a:picLocks noGrp="1" noChangeAspect="1"/>
          </p:cNvPicPr>
          <p:nvPr>
            <p:ph sz="half" idx="1"/>
          </p:nvPr>
        </p:nvPicPr>
        <p:blipFill>
          <a:blip r:embed="rId2"/>
          <a:srcRect/>
          <a:stretch>
            <a:fillRect/>
          </a:stretch>
        </p:blipFill>
        <p:spPr>
          <a:xfrm>
            <a:off x="785813" y="1700213"/>
            <a:ext cx="3038475" cy="4395787"/>
          </a:xfrm>
        </p:spPr>
      </p:pic>
      <p:sp>
        <p:nvSpPr>
          <p:cNvPr id="33795" name="Plassholder for innhold 9"/>
          <p:cNvSpPr>
            <a:spLocks noGrp="1"/>
          </p:cNvSpPr>
          <p:nvPr>
            <p:ph sz="half" idx="2"/>
          </p:nvPr>
        </p:nvSpPr>
        <p:spPr>
          <a:xfrm>
            <a:off x="3929063" y="1714500"/>
            <a:ext cx="4071937" cy="4395788"/>
          </a:xfrm>
        </p:spPr>
        <p:txBody>
          <a:bodyPr/>
          <a:lstStyle/>
          <a:p>
            <a:r>
              <a:rPr lang="nb-NO" smtClean="0">
                <a:ea typeface="ＭＳ Ｐゴシック"/>
              </a:rPr>
              <a:t>Det sentrale poenget er at den som utøver forvaltningsmyndighet ikke skal kunne gi seg selv, eller personer som en har nær tilknytning til, uberettigede fordeler.</a:t>
            </a:r>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nb-NO" sz="4800" smtClean="0">
                <a:ea typeface="ＭＳ Ｐゴシック"/>
              </a:rPr>
              <a:t>Helt greit å være ugild</a:t>
            </a:r>
          </a:p>
        </p:txBody>
      </p:sp>
      <p:sp>
        <p:nvSpPr>
          <p:cNvPr id="34818" name="Rectangle 3"/>
          <p:cNvSpPr>
            <a:spLocks noGrp="1" noChangeArrowheads="1"/>
          </p:cNvSpPr>
          <p:nvPr>
            <p:ph idx="1"/>
          </p:nvPr>
        </p:nvSpPr>
        <p:spPr>
          <a:xfrm>
            <a:off x="3779838" y="1700213"/>
            <a:ext cx="4221162" cy="4897437"/>
          </a:xfrm>
        </p:spPr>
        <p:txBody>
          <a:bodyPr/>
          <a:lstStyle/>
          <a:p>
            <a:r>
              <a:rPr lang="nb-NO" sz="2400" smtClean="0">
                <a:ea typeface="ＭＳ Ｐゴシック"/>
              </a:rPr>
              <a:t>Reglene om inhabilitet/ ugildhet finnes i forvaltningslovens §§ 6-10 og kommuneloven § 40.3.</a:t>
            </a:r>
          </a:p>
          <a:p>
            <a:r>
              <a:rPr lang="nb-NO" sz="2400" smtClean="0">
                <a:ea typeface="ＭＳ Ｐゴシック"/>
              </a:rPr>
              <a:t>Reglene har som formål å sikre tilliten til folkevalgte og den offentlige forvaltningen. </a:t>
            </a:r>
          </a:p>
          <a:p>
            <a:r>
              <a:rPr lang="nb-NO" sz="2400" smtClean="0">
                <a:ea typeface="ＭＳ Ｐゴシック"/>
              </a:rPr>
              <a:t>Offentlig ansattes eller folkevalgtes upartiskhet må ikke kunne trekkes i tvil. </a:t>
            </a:r>
          </a:p>
        </p:txBody>
      </p:sp>
      <p:pic>
        <p:nvPicPr>
          <p:cNvPr id="34819" name="Picture 4" descr="Innhabil"/>
          <p:cNvPicPr>
            <a:picLocks noChangeAspect="1" noChangeArrowheads="1"/>
          </p:cNvPicPr>
          <p:nvPr/>
        </p:nvPicPr>
        <p:blipFill>
          <a:blip r:embed="rId3"/>
          <a:srcRect/>
          <a:stretch>
            <a:fillRect/>
          </a:stretch>
        </p:blipFill>
        <p:spPr bwMode="auto">
          <a:xfrm>
            <a:off x="0" y="1557338"/>
            <a:ext cx="3863975" cy="53006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nb-NO" smtClean="0">
                <a:ea typeface="ＭＳ Ｐゴシック"/>
              </a:rPr>
              <a:t>Kom tvilen i forkjøpet!</a:t>
            </a:r>
          </a:p>
        </p:txBody>
      </p:sp>
      <p:sp>
        <p:nvSpPr>
          <p:cNvPr id="36866" name="Rectangle 3"/>
          <p:cNvSpPr>
            <a:spLocks noGrp="1" noChangeArrowheads="1"/>
          </p:cNvSpPr>
          <p:nvPr>
            <p:ph idx="1"/>
          </p:nvPr>
        </p:nvSpPr>
        <p:spPr>
          <a:xfrm>
            <a:off x="3635375" y="1700213"/>
            <a:ext cx="4365625" cy="4395787"/>
          </a:xfrm>
        </p:spPr>
        <p:txBody>
          <a:bodyPr/>
          <a:lstStyle/>
          <a:p>
            <a:r>
              <a:rPr lang="nb-NO" smtClean="0">
                <a:ea typeface="ＭＳ Ｐゴシック"/>
              </a:rPr>
              <a:t>Det kan være vanskelig for en folkevalgt å vurdere om hun er ugild i en sak. </a:t>
            </a:r>
          </a:p>
          <a:p>
            <a:r>
              <a:rPr lang="nb-NO" smtClean="0">
                <a:ea typeface="ＭＳ Ｐゴシック"/>
              </a:rPr>
              <a:t>Etter loven er det ikke den folkevalgte selv som avgjør om hun er ugild. </a:t>
            </a:r>
          </a:p>
          <a:p>
            <a:pPr lvl="1"/>
            <a:r>
              <a:rPr lang="nb-NO" smtClean="0">
                <a:ea typeface="ＭＳ Ｐゴシック"/>
              </a:rPr>
              <a:t>Det avgjør det organet som hun er medlem av. </a:t>
            </a:r>
          </a:p>
        </p:txBody>
      </p:sp>
      <p:pic>
        <p:nvPicPr>
          <p:cNvPr id="36867" name="Bilde 5" descr="Ugild.jpg"/>
          <p:cNvPicPr>
            <a:picLocks noChangeAspect="1"/>
          </p:cNvPicPr>
          <p:nvPr/>
        </p:nvPicPr>
        <p:blipFill>
          <a:blip r:embed="rId2"/>
          <a:srcRect/>
          <a:stretch>
            <a:fillRect/>
          </a:stretch>
        </p:blipFill>
        <p:spPr bwMode="auto">
          <a:xfrm>
            <a:off x="500063" y="1857375"/>
            <a:ext cx="3119437" cy="42148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nb-NO" smtClean="0">
                <a:ea typeface="ＭＳ Ｐゴシック"/>
              </a:rPr>
              <a:t>Rettigheter og plikter: Lovverk</a:t>
            </a:r>
          </a:p>
        </p:txBody>
      </p:sp>
      <p:sp>
        <p:nvSpPr>
          <p:cNvPr id="37890" name="Rectangle 3"/>
          <p:cNvSpPr>
            <a:spLocks noGrp="1" noChangeArrowheads="1"/>
          </p:cNvSpPr>
          <p:nvPr>
            <p:ph type="body" idx="1"/>
          </p:nvPr>
        </p:nvSpPr>
        <p:spPr/>
        <p:txBody>
          <a:bodyPr/>
          <a:lstStyle/>
          <a:p>
            <a:pPr>
              <a:lnSpc>
                <a:spcPct val="140000"/>
              </a:lnSpc>
            </a:pPr>
            <a:r>
              <a:rPr lang="nb-NO" smtClean="0">
                <a:ea typeface="ＭＳ Ｐゴシック"/>
              </a:rPr>
              <a:t>Lov om kommuner og fylkeskommuner </a:t>
            </a:r>
            <a:r>
              <a:rPr lang="nb-NO" sz="2400" smtClean="0">
                <a:ea typeface="ＭＳ Ｐゴシック"/>
              </a:rPr>
              <a:t>(kommuneloven)</a:t>
            </a:r>
          </a:p>
          <a:p>
            <a:pPr>
              <a:lnSpc>
                <a:spcPct val="140000"/>
              </a:lnSpc>
            </a:pPr>
            <a:r>
              <a:rPr lang="nb-NO" smtClean="0">
                <a:ea typeface="ＭＳ Ｐゴシック"/>
              </a:rPr>
              <a:t>Forvaltningsloven</a:t>
            </a:r>
          </a:p>
          <a:p>
            <a:pPr>
              <a:lnSpc>
                <a:spcPct val="140000"/>
              </a:lnSpc>
            </a:pPr>
            <a:r>
              <a:rPr lang="nb-NO" smtClean="0">
                <a:ea typeface="ＭＳ Ｐゴシック"/>
              </a:rPr>
              <a:t>Offentlighetsloven</a:t>
            </a:r>
          </a:p>
          <a:p>
            <a:pPr>
              <a:lnSpc>
                <a:spcPct val="140000"/>
              </a:lnSpc>
            </a:pPr>
            <a:r>
              <a:rPr lang="nb-NO" smtClean="0">
                <a:ea typeface="ＭＳ Ｐゴシック"/>
              </a:rPr>
              <a:t>Straffeloven</a:t>
            </a:r>
          </a:p>
          <a:p>
            <a:pPr>
              <a:lnSpc>
                <a:spcPct val="140000"/>
              </a:lnSpc>
            </a:pPr>
            <a:r>
              <a:rPr lang="nb-NO" smtClean="0">
                <a:ea typeface="ＭＳ Ｐゴシック"/>
              </a:rPr>
              <a:t>Andre særlover</a:t>
            </a:r>
          </a:p>
          <a:p>
            <a:pPr>
              <a:lnSpc>
                <a:spcPct val="140000"/>
              </a:lnSpc>
            </a:pPr>
            <a:r>
              <a:rPr lang="nb-NO" smtClean="0">
                <a:ea typeface="ＭＳ Ｐゴシック"/>
              </a:rPr>
              <a:t>Forskrifter</a:t>
            </a:r>
          </a:p>
          <a:p>
            <a:pPr>
              <a:lnSpc>
                <a:spcPct val="140000"/>
              </a:lnSpc>
            </a:pPr>
            <a:r>
              <a:rPr lang="nb-NO" smtClean="0">
                <a:ea typeface="ＭＳ Ｐゴシック"/>
              </a:rPr>
              <a:t>Reglement</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nb-NO" sz="4400" smtClean="0">
                <a:ea typeface="ＭＳ Ｐゴシック"/>
              </a:rPr>
              <a:t>Kommuneloven Kapittel 7</a:t>
            </a:r>
          </a:p>
        </p:txBody>
      </p:sp>
      <p:sp>
        <p:nvSpPr>
          <p:cNvPr id="38914" name="Rectangle 3"/>
          <p:cNvSpPr>
            <a:spLocks noGrp="1" noChangeArrowheads="1"/>
          </p:cNvSpPr>
          <p:nvPr>
            <p:ph type="body" idx="1"/>
          </p:nvPr>
        </p:nvSpPr>
        <p:spPr/>
        <p:txBody>
          <a:bodyPr/>
          <a:lstStyle/>
          <a:p>
            <a:pPr>
              <a:lnSpc>
                <a:spcPct val="160000"/>
              </a:lnSpc>
            </a:pPr>
            <a:r>
              <a:rPr lang="nb-NO" sz="2400" smtClean="0">
                <a:ea typeface="ＭＳ Ｐゴシック"/>
              </a:rPr>
              <a:t>Rett og plikt til å delta på møter </a:t>
            </a:r>
          </a:p>
          <a:p>
            <a:pPr>
              <a:lnSpc>
                <a:spcPct val="160000"/>
              </a:lnSpc>
            </a:pPr>
            <a:r>
              <a:rPr lang="nb-NO" sz="2400" smtClean="0">
                <a:ea typeface="ＭＳ Ｐゴシック"/>
              </a:rPr>
              <a:t>Stemmeplikt (valg/ansettelser: kan stemme blankt)</a:t>
            </a:r>
          </a:p>
          <a:p>
            <a:pPr>
              <a:lnSpc>
                <a:spcPct val="160000"/>
              </a:lnSpc>
            </a:pPr>
            <a:r>
              <a:rPr lang="nb-NO" sz="2400" smtClean="0">
                <a:ea typeface="ＭＳ Ｐゴシック"/>
              </a:rPr>
              <a:t>Inhabilitet (forvaltningsloven kap. II)</a:t>
            </a:r>
          </a:p>
          <a:p>
            <a:pPr>
              <a:lnSpc>
                <a:spcPct val="160000"/>
              </a:lnSpc>
            </a:pPr>
            <a:r>
              <a:rPr lang="nb-NO" sz="2400" smtClean="0">
                <a:ea typeface="ＭＳ Ｐゴシック"/>
              </a:rPr>
              <a:t>Innsynsrett og plikt</a:t>
            </a:r>
          </a:p>
          <a:p>
            <a:pPr lvl="1"/>
            <a:r>
              <a:rPr lang="nb-NO" sz="2400" smtClean="0">
                <a:ea typeface="ＭＳ Ｐゴシック"/>
              </a:rPr>
              <a:t>Folkevalgte skal ha innsyn i taushetsbelagte opplysninger kun i </a:t>
            </a:r>
            <a:r>
              <a:rPr lang="nb-NO" sz="2400" u="sng" smtClean="0">
                <a:ea typeface="ＭＳ Ｐゴシック"/>
              </a:rPr>
              <a:t>nødvendig grad</a:t>
            </a:r>
            <a:r>
              <a:rPr lang="nb-NO" sz="2400" smtClean="0">
                <a:ea typeface="ＭＳ Ｐゴシック"/>
              </a:rPr>
              <a:t>.</a:t>
            </a:r>
          </a:p>
          <a:p>
            <a:pPr>
              <a:buFont typeface="Wingdings" pitchFamily="2" charset="2"/>
              <a:buNone/>
            </a:pPr>
            <a:endParaRPr lang="nb-NO" smtClean="0">
              <a:ea typeface="ＭＳ Ｐゴシック"/>
            </a:endParaRPr>
          </a:p>
          <a:p>
            <a:endParaRPr lang="nb-NO" smtClean="0">
              <a:ea typeface="ＭＳ Ｐゴシック"/>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nb-NO" smtClean="0">
                <a:ea typeface="ＭＳ Ｐゴシック"/>
              </a:rPr>
              <a:t>Taushetsplikt</a:t>
            </a:r>
          </a:p>
        </p:txBody>
      </p:sp>
      <p:sp>
        <p:nvSpPr>
          <p:cNvPr id="39938" name="Oval 3"/>
          <p:cNvSpPr>
            <a:spLocks noChangeArrowheads="1"/>
          </p:cNvSpPr>
          <p:nvPr/>
        </p:nvSpPr>
        <p:spPr bwMode="auto">
          <a:xfrm>
            <a:off x="1190625" y="2571750"/>
            <a:ext cx="3735388" cy="3810000"/>
          </a:xfrm>
          <a:prstGeom prst="ellipse">
            <a:avLst/>
          </a:prstGeom>
          <a:solidFill>
            <a:schemeClr val="folHlink"/>
          </a:solidFill>
          <a:ln w="12700">
            <a:solidFill>
              <a:schemeClr val="tx1"/>
            </a:solidFill>
            <a:round/>
            <a:headEnd/>
            <a:tailEnd/>
          </a:ln>
        </p:spPr>
        <p:txBody>
          <a:bodyPr wrap="none" anchor="ctr"/>
          <a:lstStyle/>
          <a:p>
            <a:endParaRPr lang="nb-NO" sz="2400">
              <a:solidFill>
                <a:srgbClr val="000000"/>
              </a:solidFill>
              <a:latin typeface="Helvetica" pitchFamily="34" charset="0"/>
              <a:ea typeface="ＭＳ Ｐゴシック"/>
              <a:cs typeface="ＭＳ Ｐゴシック"/>
            </a:endParaRPr>
          </a:p>
        </p:txBody>
      </p:sp>
      <p:sp>
        <p:nvSpPr>
          <p:cNvPr id="39939" name="Oval 4"/>
          <p:cNvSpPr>
            <a:spLocks noChangeArrowheads="1"/>
          </p:cNvSpPr>
          <p:nvPr/>
        </p:nvSpPr>
        <p:spPr bwMode="auto">
          <a:xfrm>
            <a:off x="2089150" y="3502025"/>
            <a:ext cx="1927225" cy="1976438"/>
          </a:xfrm>
          <a:prstGeom prst="ellipse">
            <a:avLst/>
          </a:prstGeom>
          <a:solidFill>
            <a:srgbClr val="CC0000"/>
          </a:solidFill>
          <a:ln w="12700">
            <a:solidFill>
              <a:schemeClr val="tx1"/>
            </a:solidFill>
            <a:round/>
            <a:headEnd/>
            <a:tailEnd/>
          </a:ln>
        </p:spPr>
        <p:txBody>
          <a:bodyPr wrap="none" anchor="ctr"/>
          <a:lstStyle/>
          <a:p>
            <a:endParaRPr lang="nb-NO" sz="2400">
              <a:solidFill>
                <a:srgbClr val="000000"/>
              </a:solidFill>
              <a:latin typeface="Helvetica" pitchFamily="34" charset="0"/>
              <a:ea typeface="ＭＳ Ｐゴシック"/>
              <a:cs typeface="ＭＳ Ｐゴシック"/>
            </a:endParaRPr>
          </a:p>
        </p:txBody>
      </p:sp>
      <p:sp>
        <p:nvSpPr>
          <p:cNvPr id="39940" name="AutoShape 5"/>
          <p:cNvSpPr>
            <a:spLocks noChangeArrowheads="1"/>
          </p:cNvSpPr>
          <p:nvPr/>
        </p:nvSpPr>
        <p:spPr bwMode="auto">
          <a:xfrm>
            <a:off x="3136900" y="4251325"/>
            <a:ext cx="2552700" cy="381000"/>
          </a:xfrm>
          <a:prstGeom prst="rightArrow">
            <a:avLst>
              <a:gd name="adj1" fmla="val 50000"/>
              <a:gd name="adj2" fmla="val 167500"/>
            </a:avLst>
          </a:prstGeom>
          <a:solidFill>
            <a:srgbClr val="CC0000"/>
          </a:solidFill>
          <a:ln w="9525">
            <a:solidFill>
              <a:schemeClr val="tx1"/>
            </a:solidFill>
            <a:miter lim="800000"/>
            <a:headEnd/>
            <a:tailEnd/>
          </a:ln>
        </p:spPr>
        <p:txBody>
          <a:bodyPr wrap="none" anchor="ctr"/>
          <a:lstStyle/>
          <a:p>
            <a:endParaRPr lang="nb-NO" sz="2400">
              <a:solidFill>
                <a:srgbClr val="000000"/>
              </a:solidFill>
              <a:latin typeface="Helvetica" pitchFamily="34" charset="0"/>
              <a:ea typeface="ＭＳ Ｐゴシック"/>
              <a:cs typeface="ＭＳ Ｐゴシック"/>
            </a:endParaRPr>
          </a:p>
        </p:txBody>
      </p:sp>
      <p:sp>
        <p:nvSpPr>
          <p:cNvPr id="39941" name="AutoShape 6"/>
          <p:cNvSpPr>
            <a:spLocks noChangeArrowheads="1"/>
          </p:cNvSpPr>
          <p:nvPr/>
        </p:nvSpPr>
        <p:spPr bwMode="auto">
          <a:xfrm>
            <a:off x="3138488" y="2994025"/>
            <a:ext cx="2438400" cy="304800"/>
          </a:xfrm>
          <a:prstGeom prst="rightArrow">
            <a:avLst>
              <a:gd name="adj1" fmla="val 50000"/>
              <a:gd name="adj2" fmla="val 200000"/>
            </a:avLst>
          </a:prstGeom>
          <a:solidFill>
            <a:schemeClr val="folHlink"/>
          </a:solidFill>
          <a:ln w="9525">
            <a:solidFill>
              <a:schemeClr val="tx1"/>
            </a:solidFill>
            <a:miter lim="800000"/>
            <a:headEnd/>
            <a:tailEnd/>
          </a:ln>
        </p:spPr>
        <p:txBody>
          <a:bodyPr wrap="none" anchor="ctr"/>
          <a:lstStyle/>
          <a:p>
            <a:endParaRPr lang="nb-NO" sz="2400">
              <a:solidFill>
                <a:srgbClr val="000000"/>
              </a:solidFill>
              <a:latin typeface="Helvetica" pitchFamily="34" charset="0"/>
              <a:ea typeface="ＭＳ Ｐゴシック"/>
              <a:cs typeface="ＭＳ Ｐゴシック"/>
            </a:endParaRPr>
          </a:p>
        </p:txBody>
      </p:sp>
      <p:sp>
        <p:nvSpPr>
          <p:cNvPr id="39942" name="Text Box 7"/>
          <p:cNvSpPr txBox="1">
            <a:spLocks noChangeArrowheads="1"/>
          </p:cNvSpPr>
          <p:nvPr/>
        </p:nvSpPr>
        <p:spPr bwMode="auto">
          <a:xfrm>
            <a:off x="6013450" y="1412875"/>
            <a:ext cx="1509713" cy="519113"/>
          </a:xfrm>
          <a:prstGeom prst="rect">
            <a:avLst/>
          </a:prstGeom>
          <a:noFill/>
          <a:ln w="9525">
            <a:noFill/>
            <a:miter lim="800000"/>
            <a:headEnd/>
            <a:tailEnd/>
          </a:ln>
        </p:spPr>
        <p:txBody>
          <a:bodyPr wrap="none" anchor="ctr">
            <a:spAutoFit/>
          </a:bodyPr>
          <a:lstStyle/>
          <a:p>
            <a:pPr algn="ctr">
              <a:spcBef>
                <a:spcPct val="50000"/>
              </a:spcBef>
              <a:buClr>
                <a:srgbClr val="BBE0E3"/>
              </a:buClr>
              <a:buSzPct val="90000"/>
              <a:buFont typeface="Monotype Sorts"/>
              <a:buNone/>
            </a:pPr>
            <a:r>
              <a:rPr kumimoji="1" lang="nb-NO" sz="2800">
                <a:solidFill>
                  <a:srgbClr val="000000"/>
                </a:solidFill>
                <a:ea typeface="ＭＳ Ｐゴシック"/>
                <a:cs typeface="ＭＳ Ｐゴシック"/>
              </a:rPr>
              <a:t>Offentlig</a:t>
            </a:r>
          </a:p>
        </p:txBody>
      </p:sp>
      <p:sp>
        <p:nvSpPr>
          <p:cNvPr id="39943" name="Text Box 8"/>
          <p:cNvSpPr txBox="1">
            <a:spLocks noChangeArrowheads="1"/>
          </p:cNvSpPr>
          <p:nvPr/>
        </p:nvSpPr>
        <p:spPr bwMode="auto">
          <a:xfrm>
            <a:off x="6010275" y="4203700"/>
            <a:ext cx="1981200" cy="457200"/>
          </a:xfrm>
          <a:prstGeom prst="rect">
            <a:avLst/>
          </a:prstGeom>
          <a:noFill/>
          <a:ln w="9525">
            <a:noFill/>
            <a:miter lim="800000"/>
            <a:headEnd/>
            <a:tailEnd/>
          </a:ln>
        </p:spPr>
        <p:txBody>
          <a:bodyPr wrap="none">
            <a:spAutoFit/>
          </a:bodyPr>
          <a:lstStyle/>
          <a:p>
            <a:pPr algn="ctr"/>
            <a:r>
              <a:rPr lang="nb-NO" sz="2400">
                <a:solidFill>
                  <a:srgbClr val="000000"/>
                </a:solidFill>
                <a:ea typeface="ＭＳ Ｐゴシック"/>
                <a:cs typeface="ＭＳ Ｐゴシック"/>
              </a:rPr>
              <a:t>Taushetsplikt</a:t>
            </a:r>
          </a:p>
        </p:txBody>
      </p:sp>
      <p:sp>
        <p:nvSpPr>
          <p:cNvPr id="39944" name="Text Box 9"/>
          <p:cNvSpPr txBox="1">
            <a:spLocks noChangeArrowheads="1"/>
          </p:cNvSpPr>
          <p:nvPr/>
        </p:nvSpPr>
        <p:spPr bwMode="auto">
          <a:xfrm>
            <a:off x="6005513" y="2900363"/>
            <a:ext cx="2743200" cy="457200"/>
          </a:xfrm>
          <a:prstGeom prst="rect">
            <a:avLst/>
          </a:prstGeom>
          <a:noFill/>
          <a:ln w="9525">
            <a:noFill/>
            <a:miter lim="800000"/>
            <a:headEnd/>
            <a:tailEnd/>
          </a:ln>
        </p:spPr>
        <p:txBody>
          <a:bodyPr wrap="none">
            <a:spAutoFit/>
          </a:bodyPr>
          <a:lstStyle/>
          <a:p>
            <a:pPr algn="ctr"/>
            <a:r>
              <a:rPr lang="nb-NO" sz="2400">
                <a:solidFill>
                  <a:srgbClr val="000000"/>
                </a:solidFill>
                <a:ea typeface="ＭＳ Ｐゴシック"/>
                <a:cs typeface="ＭＳ Ｐゴシック"/>
              </a:rPr>
              <a:t>Unntatt offentlighet</a:t>
            </a:r>
          </a:p>
        </p:txBody>
      </p:sp>
      <p:sp>
        <p:nvSpPr>
          <p:cNvPr id="39945" name="AutoShape 10"/>
          <p:cNvSpPr>
            <a:spLocks noChangeArrowheads="1"/>
          </p:cNvSpPr>
          <p:nvPr/>
        </p:nvSpPr>
        <p:spPr bwMode="auto">
          <a:xfrm>
            <a:off x="3128963" y="1485900"/>
            <a:ext cx="2438400" cy="304800"/>
          </a:xfrm>
          <a:prstGeom prst="rightArrow">
            <a:avLst>
              <a:gd name="adj1" fmla="val 50000"/>
              <a:gd name="adj2" fmla="val 200000"/>
            </a:avLst>
          </a:prstGeom>
          <a:noFill/>
          <a:ln w="9525">
            <a:solidFill>
              <a:schemeClr val="tx1"/>
            </a:solidFill>
            <a:miter lim="800000"/>
            <a:headEnd/>
            <a:tailEnd/>
          </a:ln>
        </p:spPr>
        <p:txBody>
          <a:bodyPr wrap="none" anchor="ctr"/>
          <a:lstStyle/>
          <a:p>
            <a:endParaRPr lang="nb-NO" sz="2400">
              <a:solidFill>
                <a:srgbClr val="000000"/>
              </a:solidFill>
              <a:latin typeface="Helvetica" pitchFamily="34" charset="0"/>
              <a:ea typeface="ＭＳ Ｐゴシック"/>
              <a:cs typeface="ＭＳ Ｐゴシック"/>
            </a:endParaRPr>
          </a:p>
        </p:txBody>
      </p:sp>
      <p:sp>
        <p:nvSpPr>
          <p:cNvPr id="39946" name="Text Box 12"/>
          <p:cNvSpPr txBox="1">
            <a:spLocks noChangeArrowheads="1"/>
          </p:cNvSpPr>
          <p:nvPr/>
        </p:nvSpPr>
        <p:spPr bwMode="auto">
          <a:xfrm>
            <a:off x="5710238" y="6230938"/>
            <a:ext cx="2965450" cy="366712"/>
          </a:xfrm>
          <a:prstGeom prst="rect">
            <a:avLst/>
          </a:prstGeom>
          <a:noFill/>
          <a:ln w="9525">
            <a:noFill/>
            <a:miter lim="800000"/>
            <a:headEnd/>
            <a:tailEnd/>
          </a:ln>
        </p:spPr>
        <p:txBody>
          <a:bodyPr wrap="none">
            <a:spAutoFit/>
          </a:bodyPr>
          <a:lstStyle/>
          <a:p>
            <a:pPr algn="ctr"/>
            <a:r>
              <a:rPr lang="nb-NO">
                <a:solidFill>
                  <a:srgbClr val="000000"/>
                </a:solidFill>
                <a:ea typeface="ＭＳ Ｐゴシック"/>
                <a:cs typeface="ＭＳ Ｐゴシック"/>
              </a:rPr>
              <a:t>Offentlighetsloven §4 og §5</a:t>
            </a:r>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nb-NO" smtClean="0">
                <a:ea typeface="ＭＳ Ｐゴシック"/>
              </a:rPr>
              <a:t>Lov: Offentlighet i forvaltningen</a:t>
            </a:r>
          </a:p>
        </p:txBody>
      </p:sp>
      <p:sp>
        <p:nvSpPr>
          <p:cNvPr id="40962" name="Rectangle 3"/>
          <p:cNvSpPr>
            <a:spLocks noGrp="1" noChangeArrowheads="1"/>
          </p:cNvSpPr>
          <p:nvPr>
            <p:ph type="body" idx="1"/>
          </p:nvPr>
        </p:nvSpPr>
        <p:spPr/>
        <p:txBody>
          <a:bodyPr/>
          <a:lstStyle/>
          <a:p>
            <a:pPr>
              <a:lnSpc>
                <a:spcPct val="160000"/>
              </a:lnSpc>
            </a:pPr>
            <a:r>
              <a:rPr lang="nb-NO" smtClean="0">
                <a:ea typeface="ＭＳ Ｐゴシック"/>
              </a:rPr>
              <a:t>§4: </a:t>
            </a:r>
            <a:r>
              <a:rPr lang="nb-NO" u="sng" smtClean="0">
                <a:ea typeface="ＭＳ Ｐゴシック"/>
              </a:rPr>
              <a:t>Unntatt</a:t>
            </a:r>
            <a:r>
              <a:rPr lang="nb-NO" smtClean="0">
                <a:ea typeface="ＭＳ Ｐゴシック"/>
              </a:rPr>
              <a:t> offentlighet i særlige tilfelle</a:t>
            </a:r>
          </a:p>
          <a:p>
            <a:pPr>
              <a:lnSpc>
                <a:spcPct val="160000"/>
              </a:lnSpc>
            </a:pPr>
            <a:r>
              <a:rPr lang="nb-NO" smtClean="0">
                <a:ea typeface="ＭＳ Ｐゴシック"/>
              </a:rPr>
              <a:t>§5A: gir adgang til å </a:t>
            </a:r>
            <a:r>
              <a:rPr lang="nb-NO" u="sng" smtClean="0">
                <a:ea typeface="ＭＳ Ｐゴシック"/>
              </a:rPr>
              <a:t>unnta</a:t>
            </a:r>
            <a:r>
              <a:rPr lang="nb-NO" smtClean="0">
                <a:ea typeface="ＭＳ Ｐゴシック"/>
              </a:rPr>
              <a:t> opplysninger som er undergitt taushetsplikt, fra offentlighet.</a:t>
            </a:r>
          </a:p>
          <a:p>
            <a:pPr>
              <a:lnSpc>
                <a:spcPct val="90000"/>
              </a:lnSpc>
            </a:pPr>
            <a:endParaRPr lang="nb-NO" smtClean="0">
              <a:ea typeface="ＭＳ Ｐゴシック"/>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S_Presentasjon_HVIT">
  <a:themeElements>
    <a:clrScheme name="ks_PP_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s_PP_m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3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37" charset="0"/>
          </a:defRPr>
        </a:defPPr>
      </a:lstStyle>
    </a:lnDef>
  </a:objectDefaults>
  <a:extraClrSchemeLst>
    <a:extraClrScheme>
      <a:clrScheme name="ks_PP_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s_PP_mal 2">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S_Hvit_Powerpoint">
  <a:themeElements>
    <a:clrScheme name="KS_Hvit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S_Hvit_Powerpoint">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S_Hvit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S_Hvit_Powerpoint 2">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2082</Words>
  <Application>Microsoft Office PowerPoint</Application>
  <PresentationFormat>Skjermfremvisning (4:3)</PresentationFormat>
  <Paragraphs>279</Paragraphs>
  <Slides>28</Slides>
  <Notes>14</Notes>
  <HiddenSlides>0</HiddenSlides>
  <MMClips>0</MMClips>
  <ScaleCrop>false</ScaleCrop>
  <HeadingPairs>
    <vt:vector size="6" baseType="variant">
      <vt:variant>
        <vt:lpstr>Brukte skrifter</vt:lpstr>
      </vt:variant>
      <vt:variant>
        <vt:i4>9</vt:i4>
      </vt:variant>
      <vt:variant>
        <vt:lpstr>Utformingsmal</vt:lpstr>
      </vt:variant>
      <vt:variant>
        <vt:i4>6</vt:i4>
      </vt:variant>
      <vt:variant>
        <vt:lpstr>Lysbildetitler</vt:lpstr>
      </vt:variant>
      <vt:variant>
        <vt:i4>28</vt:i4>
      </vt:variant>
    </vt:vector>
  </HeadingPairs>
  <TitlesOfParts>
    <vt:vector size="43" baseType="lpstr">
      <vt:lpstr>Calibri</vt:lpstr>
      <vt:lpstr>Arial</vt:lpstr>
      <vt:lpstr>Helvetica</vt:lpstr>
      <vt:lpstr>ＭＳ Ｐゴシック</vt:lpstr>
      <vt:lpstr>Wingdings</vt:lpstr>
      <vt:lpstr>Monotype Sorts</vt:lpstr>
      <vt:lpstr>Times New Roman</vt:lpstr>
      <vt:lpstr>Arial Unicode MS</vt:lpstr>
      <vt:lpstr>Tahoma</vt:lpstr>
      <vt:lpstr>Office-tema</vt:lpstr>
      <vt:lpstr>KS_Presentasjon_HVIT</vt:lpstr>
      <vt:lpstr>KS_Hvit_Powerpoint</vt:lpstr>
      <vt:lpstr>KS_Presentasjon_HVIT</vt:lpstr>
      <vt:lpstr>KS_Presentasjon_HVIT</vt:lpstr>
      <vt:lpstr>KS_Presentasjon_HVIT</vt:lpstr>
      <vt:lpstr>Andre kveld i Folkevalgtopplæringen 2012</vt:lpstr>
      <vt:lpstr>Folkevalgtes rettigheter og plikter</vt:lpstr>
      <vt:lpstr>Når er man ugild?</vt:lpstr>
      <vt:lpstr>Helt greit å være ugild</vt:lpstr>
      <vt:lpstr>Kom tvilen i forkjøpet!</vt:lpstr>
      <vt:lpstr>Rettigheter og plikter: Lovverk</vt:lpstr>
      <vt:lpstr>Kommuneloven Kapittel 7</vt:lpstr>
      <vt:lpstr>Taushetsplikt</vt:lpstr>
      <vt:lpstr>Lov: Offentlighet i forvaltningen</vt:lpstr>
      <vt:lpstr>Hva innebærer taushetsplikten ?</vt:lpstr>
      <vt:lpstr>Hvilke opplysninger?</vt:lpstr>
      <vt:lpstr>Individuell refleksjon</vt:lpstr>
      <vt:lpstr>Plenumsrefleksjon</vt:lpstr>
      <vt:lpstr>Etikk, kan det brukes til noe?</vt:lpstr>
      <vt:lpstr>Hva er etikk?  - for deg og meg</vt:lpstr>
      <vt:lpstr>Hva er etikk? - i arbeidslivet</vt:lpstr>
      <vt:lpstr>Etiske utfordringer for folkevalgte – aktuelle områder?</vt:lpstr>
      <vt:lpstr>Lysbilde 18</vt:lpstr>
      <vt:lpstr>Tåler gaven dagens lys? </vt:lpstr>
      <vt:lpstr>Grunnleggende etiske spørsmål</vt:lpstr>
      <vt:lpstr>Forebygging av konflikt og konfliktløsning </vt:lpstr>
      <vt:lpstr>Hvordan arbeider vi?</vt:lpstr>
      <vt:lpstr>Handlingsrommet</vt:lpstr>
      <vt:lpstr>Lysbilde 24</vt:lpstr>
      <vt:lpstr>Lysbilde 25</vt:lpstr>
      <vt:lpstr>Lysbilde 26</vt:lpstr>
      <vt:lpstr>Lysbilde 27</vt:lpstr>
      <vt:lpstr>OPPGAVE: FORHOLDET MELLOM POLITIKK OG ADMINISTRASJON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 kveld i Folkevalgtopplæringen</dc:title>
  <dc:creator>Windows-bruker</dc:creator>
  <cp:lastModifiedBy>bbj19374</cp:lastModifiedBy>
  <cp:revision>7</cp:revision>
  <dcterms:created xsi:type="dcterms:W3CDTF">2011-12-29T17:46:48Z</dcterms:created>
  <dcterms:modified xsi:type="dcterms:W3CDTF">2012-02-08T12:31:50Z</dcterms:modified>
</cp:coreProperties>
</file>